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520" r:id="rId2"/>
    <p:sldId id="544" r:id="rId3"/>
    <p:sldId id="534" r:id="rId4"/>
    <p:sldId id="547" r:id="rId5"/>
    <p:sldId id="518" r:id="rId6"/>
    <p:sldId id="517" r:id="rId7"/>
    <p:sldId id="461" r:id="rId8"/>
    <p:sldId id="521" r:id="rId9"/>
    <p:sldId id="464" r:id="rId10"/>
    <p:sldId id="459" r:id="rId11"/>
    <p:sldId id="522" r:id="rId12"/>
    <p:sldId id="532" r:id="rId13"/>
    <p:sldId id="472" r:id="rId14"/>
    <p:sldId id="473" r:id="rId15"/>
    <p:sldId id="474" r:id="rId16"/>
    <p:sldId id="475" r:id="rId17"/>
    <p:sldId id="523" r:id="rId18"/>
    <p:sldId id="513" r:id="rId19"/>
    <p:sldId id="477" r:id="rId20"/>
    <p:sldId id="478" r:id="rId21"/>
    <p:sldId id="479" r:id="rId22"/>
    <p:sldId id="480" r:id="rId23"/>
    <p:sldId id="481" r:id="rId24"/>
    <p:sldId id="482" r:id="rId25"/>
    <p:sldId id="483" r:id="rId26"/>
    <p:sldId id="484" r:id="rId27"/>
    <p:sldId id="485" r:id="rId28"/>
    <p:sldId id="487" r:id="rId29"/>
    <p:sldId id="488" r:id="rId30"/>
    <p:sldId id="548" r:id="rId31"/>
    <p:sldId id="535" r:id="rId32"/>
    <p:sldId id="489" r:id="rId33"/>
    <p:sldId id="549" r:id="rId34"/>
    <p:sldId id="491" r:id="rId35"/>
    <p:sldId id="492" r:id="rId36"/>
    <p:sldId id="493" r:id="rId37"/>
    <p:sldId id="494" r:id="rId38"/>
    <p:sldId id="495" r:id="rId39"/>
    <p:sldId id="496" r:id="rId40"/>
    <p:sldId id="536" r:id="rId41"/>
    <p:sldId id="497" r:id="rId42"/>
    <p:sldId id="498" r:id="rId43"/>
    <p:sldId id="500" r:id="rId44"/>
    <p:sldId id="501" r:id="rId45"/>
    <p:sldId id="502" r:id="rId46"/>
    <p:sldId id="537" r:id="rId47"/>
    <p:sldId id="538" r:id="rId48"/>
    <p:sldId id="530" r:id="rId49"/>
    <p:sldId id="525" r:id="rId50"/>
    <p:sldId id="527" r:id="rId51"/>
    <p:sldId id="524" r:id="rId52"/>
    <p:sldId id="504" r:id="rId53"/>
    <p:sldId id="539" r:id="rId54"/>
    <p:sldId id="541" r:id="rId55"/>
    <p:sldId id="507" r:id="rId56"/>
    <p:sldId id="542" r:id="rId57"/>
    <p:sldId id="505" r:id="rId58"/>
    <p:sldId id="506" r:id="rId59"/>
    <p:sldId id="508" r:id="rId60"/>
    <p:sldId id="543" r:id="rId61"/>
    <p:sldId id="550" r:id="rId62"/>
    <p:sldId id="509" r:id="rId63"/>
    <p:sldId id="510" r:id="rId64"/>
    <p:sldId id="511" r:id="rId65"/>
    <p:sldId id="529" r:id="rId66"/>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79"/>
    <a:srgbClr val="4AACB4"/>
    <a:srgbClr val="80C5CA"/>
    <a:srgbClr val="59B4BB"/>
    <a:srgbClr val="D3EBED"/>
    <a:srgbClr val="7AC2C8"/>
    <a:srgbClr val="98D0D4"/>
    <a:srgbClr val="46A1A8"/>
    <a:srgbClr val="72BEC4"/>
    <a:srgbClr val="009AD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1" autoAdjust="0"/>
    <p:restoredTop sz="94714" autoAdjust="0"/>
  </p:normalViewPr>
  <p:slideViewPr>
    <p:cSldViewPr>
      <p:cViewPr varScale="1">
        <p:scale>
          <a:sx n="83" d="100"/>
          <a:sy n="83" d="100"/>
        </p:scale>
        <p:origin x="-159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62D3376-E086-4815-98A2-36DEB2CB1A51}"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E02B4C0-5696-44A5-A442-D7061BC75E56}"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C1222E4-0879-4529-9A3B-CF7EED3E69AF}"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MX"/>
          </a:p>
        </p:txBody>
      </p:sp>
      <p:sp>
        <p:nvSpPr>
          <p:cNvPr id="3" name="2 Marcador de tabla"/>
          <p:cNvSpPr>
            <a:spLocks noGrp="1"/>
          </p:cNvSpPr>
          <p:nvPr>
            <p:ph type="tbl" idx="1"/>
          </p:nvPr>
        </p:nvSpPr>
        <p:spPr>
          <a:xfrm>
            <a:off x="457200" y="1600200"/>
            <a:ext cx="8229600" cy="4525963"/>
          </a:xfrm>
        </p:spPr>
        <p:txBody>
          <a:bodyPr/>
          <a:lstStyle/>
          <a:p>
            <a:pPr lvl="0"/>
            <a:endParaRPr lang="es-MX" noProof="0"/>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17429EB-7276-4F70-8F25-F0451300C5EA}"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C58CD8B-4BFE-46C2-99BC-71C31985830F}"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A48CCF7-7E26-49CA-8670-8E63DDB3EDA5}"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8497D19-6639-43E9-9157-41E0420E6E43}"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0C2806B8-6120-4D54-A29E-9EBBF796B7CB}"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203D775A-6C64-44A1-A056-809469B49C28}"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A99CCB76-2693-4437-AB63-0217EF7B3AA3}"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CB815F10-B411-40A0-A3A8-EC2911B45AE8}"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69BD1E8-876B-4393-A41F-36F4E0AD594B}"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E38B">
            <a:alpha val="49804"/>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3A78865-6DC4-44A5-8C56-121CF00A393D}"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685800" y="1052736"/>
            <a:ext cx="7772400" cy="1513011"/>
          </a:xfrm>
          <a:prstGeom prst="rect">
            <a:avLst/>
          </a:prstGeom>
          <a:noFill/>
          <a:ln w="9525">
            <a:noFill/>
            <a:miter lim="800000"/>
            <a:headEnd/>
            <a:tailEnd/>
          </a:ln>
        </p:spPr>
        <p:txBody>
          <a:bodyPr anchor="ctr"/>
          <a:lstStyle/>
          <a:p>
            <a:pPr algn="ctr"/>
            <a:r>
              <a:rPr lang="es-MX" sz="3600" b="1" dirty="0" smtClean="0">
                <a:solidFill>
                  <a:schemeClr val="accent1">
                    <a:lumMod val="25000"/>
                  </a:schemeClr>
                </a:solidFill>
              </a:rPr>
              <a:t>EL GÉNERO MÍTICO EN LA TRADICIÓN MESOAMERICANA </a:t>
            </a:r>
            <a:endParaRPr lang="es-ES" sz="2400" b="1" dirty="0">
              <a:solidFill>
                <a:schemeClr val="accent1">
                  <a:lumMod val="25000"/>
                </a:schemeClr>
              </a:solidFill>
            </a:endParaRPr>
          </a:p>
        </p:txBody>
      </p:sp>
      <p:sp>
        <p:nvSpPr>
          <p:cNvPr id="3" name="2 Rectángulo"/>
          <p:cNvSpPr/>
          <p:nvPr/>
        </p:nvSpPr>
        <p:spPr>
          <a:xfrm>
            <a:off x="3635896" y="4221088"/>
            <a:ext cx="5184576" cy="2160240"/>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Rectángulo"/>
          <p:cNvSpPr/>
          <p:nvPr/>
        </p:nvSpPr>
        <p:spPr>
          <a:xfrm>
            <a:off x="3779912" y="4221088"/>
            <a:ext cx="5040560" cy="216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600" dirty="0" smtClean="0">
                <a:solidFill>
                  <a:schemeClr val="accent1">
                    <a:lumMod val="25000"/>
                  </a:schemeClr>
                </a:solidFill>
              </a:rPr>
              <a:t>Diplomado</a:t>
            </a:r>
          </a:p>
          <a:p>
            <a:r>
              <a:rPr lang="es-MX" sz="1600" b="1" dirty="0" smtClean="0">
                <a:solidFill>
                  <a:schemeClr val="accent1">
                    <a:lumMod val="25000"/>
                  </a:schemeClr>
                </a:solidFill>
              </a:rPr>
              <a:t>Poéticas de la oralidad: las voces del imaginario</a:t>
            </a:r>
          </a:p>
          <a:p>
            <a:endParaRPr lang="es-MX" dirty="0" smtClean="0">
              <a:solidFill>
                <a:schemeClr val="accent1">
                  <a:lumMod val="25000"/>
                </a:schemeClr>
              </a:solidFill>
            </a:endParaRPr>
          </a:p>
          <a:p>
            <a:r>
              <a:rPr lang="es-MX" sz="1400" dirty="0" smtClean="0">
                <a:solidFill>
                  <a:schemeClr val="accent1">
                    <a:lumMod val="25000"/>
                  </a:schemeClr>
                </a:solidFill>
              </a:rPr>
              <a:t>Universidad Nacional Autónoma de México y Universidad Michoacana de San Nicolás de Hidalgo</a:t>
            </a:r>
          </a:p>
          <a:p>
            <a:endParaRPr lang="es-MX" sz="1400" dirty="0" smtClean="0">
              <a:solidFill>
                <a:schemeClr val="accent1">
                  <a:lumMod val="25000"/>
                </a:schemeClr>
              </a:solidFill>
            </a:endParaRPr>
          </a:p>
          <a:p>
            <a:r>
              <a:rPr lang="es-MX" sz="1400" dirty="0" smtClean="0">
                <a:solidFill>
                  <a:schemeClr val="accent1">
                    <a:lumMod val="25000"/>
                  </a:schemeClr>
                </a:solidFill>
              </a:rPr>
              <a:t>Instituto de Investigaciones Filológicas (UNAM), Ciudad Universitaria, D.F., 28 de abril de 2011</a:t>
            </a:r>
            <a:endParaRPr lang="es-MX" sz="1400" dirty="0">
              <a:solidFill>
                <a:schemeClr val="accent1">
                  <a:lumMod val="25000"/>
                </a:schemeClr>
              </a:solidFill>
            </a:endParaRPr>
          </a:p>
        </p:txBody>
      </p:sp>
      <p:sp>
        <p:nvSpPr>
          <p:cNvPr id="5" name="4 Rectángulo"/>
          <p:cNvSpPr/>
          <p:nvPr/>
        </p:nvSpPr>
        <p:spPr>
          <a:xfrm>
            <a:off x="3059832" y="2636912"/>
            <a:ext cx="4608512"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1" dirty="0" smtClean="0">
                <a:solidFill>
                  <a:schemeClr val="accent1">
                    <a:lumMod val="25000"/>
                  </a:schemeClr>
                </a:solidFill>
              </a:rPr>
              <a:t>Alfredo López Austin</a:t>
            </a:r>
          </a:p>
          <a:p>
            <a:r>
              <a:rPr lang="es-MX" sz="1400" dirty="0" smtClean="0">
                <a:solidFill>
                  <a:schemeClr val="accent1">
                    <a:lumMod val="25000"/>
                  </a:schemeClr>
                </a:solidFill>
              </a:rPr>
              <a:t>Instituto de Investigaciones Antropológicas</a:t>
            </a:r>
          </a:p>
          <a:p>
            <a:r>
              <a:rPr lang="es-MX" sz="1400" dirty="0" smtClean="0">
                <a:solidFill>
                  <a:schemeClr val="accent1">
                    <a:lumMod val="25000"/>
                  </a:schemeClr>
                </a:solidFill>
              </a:rPr>
              <a:t>UNAM</a:t>
            </a:r>
            <a:endParaRPr lang="es-MX" sz="1400" dirty="0">
              <a:solidFill>
                <a:schemeClr val="accent1">
                  <a:lumMod val="2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3275856" y="1556792"/>
            <a:ext cx="2520280" cy="2448272"/>
          </a:xfrm>
          <a:prstGeom prst="ellipse">
            <a:avLst/>
          </a:prstGeom>
          <a:solidFill>
            <a:schemeClr val="accent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2 Elipse"/>
          <p:cNvSpPr/>
          <p:nvPr/>
        </p:nvSpPr>
        <p:spPr>
          <a:xfrm>
            <a:off x="539552" y="1556792"/>
            <a:ext cx="2520280" cy="2448272"/>
          </a:xfrm>
          <a:prstGeom prst="ellipse">
            <a:avLst/>
          </a:prstGeom>
          <a:solidFill>
            <a:schemeClr val="accent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4" name="3 Elipse"/>
          <p:cNvSpPr/>
          <p:nvPr/>
        </p:nvSpPr>
        <p:spPr>
          <a:xfrm>
            <a:off x="6012160" y="1556792"/>
            <a:ext cx="2520280" cy="2448272"/>
          </a:xfrm>
          <a:prstGeom prst="ellipse">
            <a:avLst/>
          </a:prstGeom>
          <a:solidFill>
            <a:schemeClr val="accent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p:cNvSpPr/>
          <p:nvPr/>
        </p:nvSpPr>
        <p:spPr>
          <a:xfrm>
            <a:off x="323528" y="4437112"/>
            <a:ext cx="2808312" cy="18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rPr>
              <a:t>Pocas notas definitorias</a:t>
            </a:r>
          </a:p>
          <a:p>
            <a:pPr algn="ctr"/>
            <a:endParaRPr lang="es-MX" b="1" dirty="0" smtClean="0">
              <a:solidFill>
                <a:schemeClr val="tx1"/>
              </a:solidFill>
            </a:endParaRPr>
          </a:p>
          <a:p>
            <a:pPr algn="ctr"/>
            <a:r>
              <a:rPr lang="es-MX" sz="2400" b="1" dirty="0" smtClean="0">
                <a:solidFill>
                  <a:schemeClr val="tx1"/>
                </a:solidFill>
              </a:rPr>
              <a:t>Numerosos elementos</a:t>
            </a:r>
            <a:endParaRPr lang="es-MX" sz="2400" b="1" dirty="0">
              <a:solidFill>
                <a:schemeClr val="tx1"/>
              </a:solidFill>
            </a:endParaRPr>
          </a:p>
        </p:txBody>
      </p:sp>
      <p:sp>
        <p:nvSpPr>
          <p:cNvPr id="6" name="5 Rectángulo"/>
          <p:cNvSpPr/>
          <p:nvPr/>
        </p:nvSpPr>
        <p:spPr>
          <a:xfrm>
            <a:off x="3203848" y="4437112"/>
            <a:ext cx="2808312" cy="18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rPr>
              <a:t>Medianas notas definitorias</a:t>
            </a:r>
          </a:p>
          <a:p>
            <a:pPr algn="ctr"/>
            <a:endParaRPr lang="es-MX" sz="2400" b="1" dirty="0" smtClean="0">
              <a:solidFill>
                <a:schemeClr val="tx1"/>
              </a:solidFill>
            </a:endParaRPr>
          </a:p>
          <a:p>
            <a:pPr algn="ctr"/>
            <a:r>
              <a:rPr lang="es-MX" sz="2400" b="1" dirty="0" smtClean="0">
                <a:solidFill>
                  <a:schemeClr val="tx1"/>
                </a:solidFill>
              </a:rPr>
              <a:t>Mediano número de elementos</a:t>
            </a:r>
            <a:endParaRPr lang="es-MX" sz="2400" b="1" dirty="0">
              <a:solidFill>
                <a:schemeClr val="tx1"/>
              </a:solidFill>
            </a:endParaRPr>
          </a:p>
        </p:txBody>
      </p:sp>
      <p:sp>
        <p:nvSpPr>
          <p:cNvPr id="7" name="6 Rectángulo"/>
          <p:cNvSpPr/>
          <p:nvPr/>
        </p:nvSpPr>
        <p:spPr>
          <a:xfrm>
            <a:off x="6012160" y="4653136"/>
            <a:ext cx="2592288" cy="1728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rPr>
              <a:t>Muchas notas definitorias</a:t>
            </a:r>
          </a:p>
          <a:p>
            <a:pPr algn="ctr"/>
            <a:endParaRPr lang="es-MX" sz="2400" b="1" dirty="0" smtClean="0">
              <a:solidFill>
                <a:schemeClr val="tx1"/>
              </a:solidFill>
            </a:endParaRPr>
          </a:p>
          <a:p>
            <a:pPr algn="ctr"/>
            <a:r>
              <a:rPr lang="es-MX" sz="2400" b="1" dirty="0" smtClean="0">
                <a:solidFill>
                  <a:schemeClr val="tx1"/>
                </a:solidFill>
              </a:rPr>
              <a:t>Pocos elementos</a:t>
            </a:r>
          </a:p>
          <a:p>
            <a:pPr algn="ctr"/>
            <a:endParaRPr lang="es-MX" sz="2400" dirty="0">
              <a:solidFill>
                <a:schemeClr val="tx1"/>
              </a:solidFill>
            </a:endParaRPr>
          </a:p>
        </p:txBody>
      </p:sp>
      <p:sp>
        <p:nvSpPr>
          <p:cNvPr id="8" name="7 Rectángulo"/>
          <p:cNvSpPr/>
          <p:nvPr/>
        </p:nvSpPr>
        <p:spPr>
          <a:xfrm>
            <a:off x="251520" y="404664"/>
            <a:ext cx="8568952"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accent1">
                    <a:lumMod val="50000"/>
                  </a:schemeClr>
                </a:solidFill>
              </a:rPr>
              <a:t>BÚSQUEDA DE EQUILIBIO EN LA DELIMITACIÓN DEL OBJETO DE ESTUDIO</a:t>
            </a:r>
            <a:endParaRPr lang="es-MX" b="1" dirty="0">
              <a:solidFill>
                <a:schemeClr val="accent1">
                  <a:lumMod val="50000"/>
                </a:schemeClr>
              </a:solidFill>
            </a:endParaRPr>
          </a:p>
        </p:txBody>
      </p:sp>
      <p:sp>
        <p:nvSpPr>
          <p:cNvPr id="9" name="8 Rectángulo"/>
          <p:cNvSpPr/>
          <p:nvPr/>
        </p:nvSpPr>
        <p:spPr>
          <a:xfrm>
            <a:off x="1475656" y="2708920"/>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i</a:t>
            </a:r>
            <a:endParaRPr lang="es-MX" dirty="0">
              <a:solidFill>
                <a:schemeClr val="tx1"/>
              </a:solidFill>
            </a:endParaRPr>
          </a:p>
        </p:txBody>
      </p:sp>
      <p:sp>
        <p:nvSpPr>
          <p:cNvPr id="13" name="12 Rectángulo"/>
          <p:cNvSpPr/>
          <p:nvPr/>
        </p:nvSpPr>
        <p:spPr>
          <a:xfrm>
            <a:off x="2051720" y="2996952"/>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h</a:t>
            </a:r>
            <a:endParaRPr lang="es-MX" dirty="0">
              <a:solidFill>
                <a:schemeClr val="tx1"/>
              </a:solidFill>
            </a:endParaRPr>
          </a:p>
        </p:txBody>
      </p:sp>
      <p:sp>
        <p:nvSpPr>
          <p:cNvPr id="14" name="13 Rectángulo"/>
          <p:cNvSpPr/>
          <p:nvPr/>
        </p:nvSpPr>
        <p:spPr>
          <a:xfrm>
            <a:off x="1403648" y="2204864"/>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g</a:t>
            </a:r>
            <a:endParaRPr lang="es-MX" dirty="0">
              <a:solidFill>
                <a:schemeClr val="tx1"/>
              </a:solidFill>
            </a:endParaRPr>
          </a:p>
        </p:txBody>
      </p:sp>
      <p:sp>
        <p:nvSpPr>
          <p:cNvPr id="15" name="14 Rectángulo"/>
          <p:cNvSpPr/>
          <p:nvPr/>
        </p:nvSpPr>
        <p:spPr>
          <a:xfrm>
            <a:off x="4355976" y="2492896"/>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g</a:t>
            </a:r>
            <a:endParaRPr lang="es-MX" dirty="0">
              <a:solidFill>
                <a:schemeClr val="tx1"/>
              </a:solidFill>
            </a:endParaRPr>
          </a:p>
        </p:txBody>
      </p:sp>
      <p:sp>
        <p:nvSpPr>
          <p:cNvPr id="16" name="15 Rectángulo"/>
          <p:cNvSpPr/>
          <p:nvPr/>
        </p:nvSpPr>
        <p:spPr>
          <a:xfrm>
            <a:off x="4932040" y="2348880"/>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a:t>
            </a:r>
            <a:endParaRPr lang="es-MX" dirty="0">
              <a:solidFill>
                <a:schemeClr val="tx1"/>
              </a:solidFill>
            </a:endParaRPr>
          </a:p>
        </p:txBody>
      </p:sp>
      <p:sp>
        <p:nvSpPr>
          <p:cNvPr id="17" name="16 Rectángulo"/>
          <p:cNvSpPr/>
          <p:nvPr/>
        </p:nvSpPr>
        <p:spPr>
          <a:xfrm>
            <a:off x="1979712" y="3501008"/>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a:t>
            </a:r>
            <a:endParaRPr lang="es-MX" dirty="0">
              <a:solidFill>
                <a:schemeClr val="tx1"/>
              </a:solidFill>
            </a:endParaRPr>
          </a:p>
        </p:txBody>
      </p:sp>
      <p:sp>
        <p:nvSpPr>
          <p:cNvPr id="18" name="17 Rectángulo"/>
          <p:cNvSpPr/>
          <p:nvPr/>
        </p:nvSpPr>
        <p:spPr>
          <a:xfrm>
            <a:off x="1187624" y="1844824"/>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e</a:t>
            </a:r>
            <a:endParaRPr lang="es-MX" dirty="0">
              <a:solidFill>
                <a:schemeClr val="tx1"/>
              </a:solidFill>
            </a:endParaRPr>
          </a:p>
        </p:txBody>
      </p:sp>
      <p:sp>
        <p:nvSpPr>
          <p:cNvPr id="19" name="18 Rectángulo"/>
          <p:cNvSpPr/>
          <p:nvPr/>
        </p:nvSpPr>
        <p:spPr>
          <a:xfrm>
            <a:off x="4788024" y="3284984"/>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e</a:t>
            </a:r>
            <a:endParaRPr lang="es-MX" dirty="0">
              <a:solidFill>
                <a:schemeClr val="tx1"/>
              </a:solidFill>
            </a:endParaRPr>
          </a:p>
        </p:txBody>
      </p:sp>
      <p:sp>
        <p:nvSpPr>
          <p:cNvPr id="21" name="20 Rectángulo"/>
          <p:cNvSpPr/>
          <p:nvPr/>
        </p:nvSpPr>
        <p:spPr>
          <a:xfrm>
            <a:off x="3635896" y="2492896"/>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d</a:t>
            </a:r>
            <a:endParaRPr lang="es-MX" dirty="0">
              <a:solidFill>
                <a:schemeClr val="tx1"/>
              </a:solidFill>
            </a:endParaRPr>
          </a:p>
        </p:txBody>
      </p:sp>
      <p:sp>
        <p:nvSpPr>
          <p:cNvPr id="22" name="21 Rectángulo"/>
          <p:cNvSpPr/>
          <p:nvPr/>
        </p:nvSpPr>
        <p:spPr>
          <a:xfrm>
            <a:off x="1835696" y="1772816"/>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d</a:t>
            </a:r>
            <a:endParaRPr lang="es-MX" dirty="0">
              <a:solidFill>
                <a:schemeClr val="tx1"/>
              </a:solidFill>
            </a:endParaRPr>
          </a:p>
        </p:txBody>
      </p:sp>
      <p:sp>
        <p:nvSpPr>
          <p:cNvPr id="23" name="22 Rectángulo"/>
          <p:cNvSpPr/>
          <p:nvPr/>
        </p:nvSpPr>
        <p:spPr>
          <a:xfrm>
            <a:off x="4716016" y="1772816"/>
            <a:ext cx="432048" cy="2880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c</a:t>
            </a:r>
            <a:endParaRPr lang="es-MX" dirty="0">
              <a:solidFill>
                <a:schemeClr val="tx1"/>
              </a:solidFill>
            </a:endParaRPr>
          </a:p>
        </p:txBody>
      </p:sp>
      <p:sp>
        <p:nvSpPr>
          <p:cNvPr id="24" name="23 Rectángulo"/>
          <p:cNvSpPr/>
          <p:nvPr/>
        </p:nvSpPr>
        <p:spPr>
          <a:xfrm>
            <a:off x="1475656" y="3212976"/>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c</a:t>
            </a:r>
            <a:endParaRPr lang="es-MX" dirty="0">
              <a:solidFill>
                <a:schemeClr val="tx1"/>
              </a:solidFill>
            </a:endParaRPr>
          </a:p>
        </p:txBody>
      </p:sp>
      <p:sp>
        <p:nvSpPr>
          <p:cNvPr id="25" name="24 Rectángulo"/>
          <p:cNvSpPr/>
          <p:nvPr/>
        </p:nvSpPr>
        <p:spPr>
          <a:xfrm>
            <a:off x="6372200" y="2060848"/>
            <a:ext cx="432048" cy="2880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c</a:t>
            </a:r>
            <a:endParaRPr lang="es-MX" dirty="0">
              <a:solidFill>
                <a:schemeClr val="tx1"/>
              </a:solidFill>
            </a:endParaRPr>
          </a:p>
        </p:txBody>
      </p:sp>
      <p:sp>
        <p:nvSpPr>
          <p:cNvPr id="26" name="25 Rectángulo"/>
          <p:cNvSpPr/>
          <p:nvPr/>
        </p:nvSpPr>
        <p:spPr>
          <a:xfrm>
            <a:off x="4211960" y="3501008"/>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b</a:t>
            </a:r>
            <a:endParaRPr lang="es-MX" dirty="0">
              <a:solidFill>
                <a:schemeClr val="tx1"/>
              </a:solidFill>
            </a:endParaRPr>
          </a:p>
        </p:txBody>
      </p:sp>
      <p:sp>
        <p:nvSpPr>
          <p:cNvPr id="28" name="27 Rectángulo"/>
          <p:cNvSpPr/>
          <p:nvPr/>
        </p:nvSpPr>
        <p:spPr>
          <a:xfrm>
            <a:off x="899592" y="2420888"/>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a</a:t>
            </a:r>
            <a:endParaRPr lang="es-MX" dirty="0">
              <a:solidFill>
                <a:schemeClr val="tx1"/>
              </a:solidFill>
            </a:endParaRPr>
          </a:p>
        </p:txBody>
      </p:sp>
      <p:sp>
        <p:nvSpPr>
          <p:cNvPr id="29" name="28 Rectángulo"/>
          <p:cNvSpPr/>
          <p:nvPr/>
        </p:nvSpPr>
        <p:spPr>
          <a:xfrm>
            <a:off x="2051720" y="2492896"/>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b</a:t>
            </a:r>
            <a:endParaRPr lang="es-MX" dirty="0">
              <a:solidFill>
                <a:schemeClr val="tx1"/>
              </a:solidFill>
            </a:endParaRPr>
          </a:p>
        </p:txBody>
      </p:sp>
      <p:sp>
        <p:nvSpPr>
          <p:cNvPr id="30" name="29 Rectángulo"/>
          <p:cNvSpPr/>
          <p:nvPr/>
        </p:nvSpPr>
        <p:spPr>
          <a:xfrm>
            <a:off x="7380312" y="2996952"/>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b</a:t>
            </a:r>
            <a:endParaRPr lang="es-MX" dirty="0">
              <a:solidFill>
                <a:schemeClr val="tx1"/>
              </a:solidFill>
            </a:endParaRPr>
          </a:p>
        </p:txBody>
      </p:sp>
      <p:sp>
        <p:nvSpPr>
          <p:cNvPr id="31" name="30 Rectángulo"/>
          <p:cNvSpPr/>
          <p:nvPr/>
        </p:nvSpPr>
        <p:spPr>
          <a:xfrm>
            <a:off x="7164288" y="2204864"/>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a</a:t>
            </a:r>
            <a:endParaRPr lang="es-MX" dirty="0">
              <a:solidFill>
                <a:schemeClr val="tx1"/>
              </a:solidFill>
            </a:endParaRPr>
          </a:p>
        </p:txBody>
      </p:sp>
      <p:sp>
        <p:nvSpPr>
          <p:cNvPr id="32" name="31 Rectángulo"/>
          <p:cNvSpPr/>
          <p:nvPr/>
        </p:nvSpPr>
        <p:spPr>
          <a:xfrm>
            <a:off x="3779912" y="2996952"/>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a</a:t>
            </a:r>
            <a:endParaRPr lang="es-MX" dirty="0">
              <a:solidFill>
                <a:schemeClr val="tx1"/>
              </a:solidFill>
            </a:endParaRPr>
          </a:p>
        </p:txBody>
      </p:sp>
      <p:sp>
        <p:nvSpPr>
          <p:cNvPr id="33" name="32 Rectángulo"/>
          <p:cNvSpPr/>
          <p:nvPr/>
        </p:nvSpPr>
        <p:spPr>
          <a:xfrm>
            <a:off x="755576" y="2060848"/>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p</a:t>
            </a:r>
            <a:endParaRPr lang="es-MX" dirty="0">
              <a:solidFill>
                <a:schemeClr val="tx1"/>
              </a:solidFill>
            </a:endParaRPr>
          </a:p>
        </p:txBody>
      </p:sp>
      <p:sp>
        <p:nvSpPr>
          <p:cNvPr id="38" name="37 Rectángulo"/>
          <p:cNvSpPr/>
          <p:nvPr/>
        </p:nvSpPr>
        <p:spPr>
          <a:xfrm>
            <a:off x="2483768" y="2996952"/>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o</a:t>
            </a:r>
            <a:endParaRPr lang="es-MX" dirty="0">
              <a:solidFill>
                <a:schemeClr val="tx1"/>
              </a:solidFill>
            </a:endParaRPr>
          </a:p>
        </p:txBody>
      </p:sp>
      <p:sp>
        <p:nvSpPr>
          <p:cNvPr id="39" name="38 Rectángulo"/>
          <p:cNvSpPr/>
          <p:nvPr/>
        </p:nvSpPr>
        <p:spPr>
          <a:xfrm>
            <a:off x="1403648" y="3645024"/>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n</a:t>
            </a:r>
            <a:endParaRPr lang="es-MX" dirty="0">
              <a:solidFill>
                <a:schemeClr val="tx1"/>
              </a:solidFill>
            </a:endParaRPr>
          </a:p>
        </p:txBody>
      </p:sp>
      <p:sp>
        <p:nvSpPr>
          <p:cNvPr id="40" name="39 Rectángulo"/>
          <p:cNvSpPr/>
          <p:nvPr/>
        </p:nvSpPr>
        <p:spPr>
          <a:xfrm>
            <a:off x="2555776" y="2564904"/>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m</a:t>
            </a:r>
            <a:endParaRPr lang="es-MX" dirty="0">
              <a:solidFill>
                <a:schemeClr val="tx1"/>
              </a:solidFill>
            </a:endParaRPr>
          </a:p>
        </p:txBody>
      </p:sp>
      <p:sp>
        <p:nvSpPr>
          <p:cNvPr id="41" name="40 Rectángulo"/>
          <p:cNvSpPr/>
          <p:nvPr/>
        </p:nvSpPr>
        <p:spPr>
          <a:xfrm>
            <a:off x="755576" y="2780928"/>
            <a:ext cx="321568" cy="326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l</a:t>
            </a:r>
            <a:endParaRPr lang="es-MX" dirty="0">
              <a:solidFill>
                <a:schemeClr val="tx1"/>
              </a:solidFill>
            </a:endParaRPr>
          </a:p>
        </p:txBody>
      </p:sp>
      <p:sp>
        <p:nvSpPr>
          <p:cNvPr id="42" name="41 Rectángulo"/>
          <p:cNvSpPr/>
          <p:nvPr/>
        </p:nvSpPr>
        <p:spPr>
          <a:xfrm>
            <a:off x="2339752" y="2132856"/>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k</a:t>
            </a:r>
            <a:endParaRPr lang="es-MX" dirty="0">
              <a:solidFill>
                <a:schemeClr val="tx1"/>
              </a:solidFill>
            </a:endParaRPr>
          </a:p>
        </p:txBody>
      </p:sp>
      <p:sp>
        <p:nvSpPr>
          <p:cNvPr id="43" name="42 Rectángulo"/>
          <p:cNvSpPr/>
          <p:nvPr/>
        </p:nvSpPr>
        <p:spPr>
          <a:xfrm>
            <a:off x="1043608" y="3068960"/>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j</a:t>
            </a:r>
            <a:endParaRPr lang="es-MX"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3275856" y="1556792"/>
            <a:ext cx="2520280" cy="2448272"/>
          </a:xfrm>
          <a:prstGeom prst="ellipse">
            <a:avLst/>
          </a:prstGeom>
          <a:solidFill>
            <a:srgbClr val="FFDF7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2 Elipse"/>
          <p:cNvSpPr/>
          <p:nvPr/>
        </p:nvSpPr>
        <p:spPr>
          <a:xfrm>
            <a:off x="539552" y="1556792"/>
            <a:ext cx="2520280" cy="2448272"/>
          </a:xfrm>
          <a:prstGeom prst="ellipse">
            <a:avLst/>
          </a:prstGeom>
          <a:solidFill>
            <a:schemeClr val="accent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4" name="3 Elipse"/>
          <p:cNvSpPr/>
          <p:nvPr/>
        </p:nvSpPr>
        <p:spPr>
          <a:xfrm>
            <a:off x="6012160" y="1556792"/>
            <a:ext cx="2520280" cy="2448272"/>
          </a:xfrm>
          <a:prstGeom prst="ellipse">
            <a:avLst/>
          </a:prstGeom>
          <a:solidFill>
            <a:schemeClr val="accent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p:cNvSpPr/>
          <p:nvPr/>
        </p:nvSpPr>
        <p:spPr>
          <a:xfrm>
            <a:off x="323528" y="4437112"/>
            <a:ext cx="2808312" cy="18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rPr>
              <a:t>Pocas notas definitorias</a:t>
            </a:r>
          </a:p>
          <a:p>
            <a:pPr algn="ctr"/>
            <a:endParaRPr lang="es-MX" b="1" dirty="0" smtClean="0">
              <a:solidFill>
                <a:schemeClr val="tx1"/>
              </a:solidFill>
            </a:endParaRPr>
          </a:p>
          <a:p>
            <a:pPr algn="ctr"/>
            <a:r>
              <a:rPr lang="es-MX" sz="2400" b="1" dirty="0" smtClean="0">
                <a:solidFill>
                  <a:schemeClr val="tx1"/>
                </a:solidFill>
              </a:rPr>
              <a:t>Numerosos elementos</a:t>
            </a:r>
            <a:endParaRPr lang="es-MX" sz="2400" b="1" dirty="0">
              <a:solidFill>
                <a:schemeClr val="tx1"/>
              </a:solidFill>
            </a:endParaRPr>
          </a:p>
        </p:txBody>
      </p:sp>
      <p:sp>
        <p:nvSpPr>
          <p:cNvPr id="6" name="5 Rectángulo"/>
          <p:cNvSpPr/>
          <p:nvPr/>
        </p:nvSpPr>
        <p:spPr>
          <a:xfrm>
            <a:off x="3203848" y="4437112"/>
            <a:ext cx="2808312" cy="18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rPr>
              <a:t>Medianas notas definitorias</a:t>
            </a:r>
          </a:p>
          <a:p>
            <a:pPr algn="ctr"/>
            <a:endParaRPr lang="es-MX" sz="2400" b="1" dirty="0" smtClean="0">
              <a:solidFill>
                <a:schemeClr val="tx1"/>
              </a:solidFill>
            </a:endParaRPr>
          </a:p>
          <a:p>
            <a:pPr algn="ctr"/>
            <a:r>
              <a:rPr lang="es-MX" sz="2400" b="1" dirty="0" smtClean="0">
                <a:solidFill>
                  <a:schemeClr val="tx1"/>
                </a:solidFill>
              </a:rPr>
              <a:t>Mediano número de elementos</a:t>
            </a:r>
            <a:endParaRPr lang="es-MX" sz="2400" b="1" dirty="0">
              <a:solidFill>
                <a:schemeClr val="tx1"/>
              </a:solidFill>
            </a:endParaRPr>
          </a:p>
        </p:txBody>
      </p:sp>
      <p:sp>
        <p:nvSpPr>
          <p:cNvPr id="7" name="6 Rectángulo"/>
          <p:cNvSpPr/>
          <p:nvPr/>
        </p:nvSpPr>
        <p:spPr>
          <a:xfrm>
            <a:off x="6012160" y="4653136"/>
            <a:ext cx="2592288" cy="1728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rPr>
              <a:t>Muchas notas definitorias</a:t>
            </a:r>
          </a:p>
          <a:p>
            <a:pPr algn="ctr"/>
            <a:endParaRPr lang="es-MX" sz="2400" b="1" dirty="0" smtClean="0">
              <a:solidFill>
                <a:schemeClr val="tx1"/>
              </a:solidFill>
            </a:endParaRPr>
          </a:p>
          <a:p>
            <a:pPr algn="ctr"/>
            <a:r>
              <a:rPr lang="es-MX" sz="2400" b="1" dirty="0" smtClean="0">
                <a:solidFill>
                  <a:schemeClr val="tx1"/>
                </a:solidFill>
              </a:rPr>
              <a:t>Pocos elementos</a:t>
            </a:r>
          </a:p>
          <a:p>
            <a:pPr algn="ctr"/>
            <a:endParaRPr lang="es-MX" sz="2400" dirty="0">
              <a:solidFill>
                <a:schemeClr val="tx1"/>
              </a:solidFill>
            </a:endParaRPr>
          </a:p>
        </p:txBody>
      </p:sp>
      <p:sp>
        <p:nvSpPr>
          <p:cNvPr id="8" name="7 Rectángulo"/>
          <p:cNvSpPr/>
          <p:nvPr/>
        </p:nvSpPr>
        <p:spPr>
          <a:xfrm>
            <a:off x="251520" y="404664"/>
            <a:ext cx="8568952"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accent1">
                    <a:lumMod val="50000"/>
                  </a:schemeClr>
                </a:solidFill>
              </a:rPr>
              <a:t>BÚSQUEDA DE EQUILIBIO EN LA DELIMITACIÓN DEL OBJETO DE ESTUDIO</a:t>
            </a:r>
            <a:endParaRPr lang="es-MX" b="1" dirty="0">
              <a:solidFill>
                <a:schemeClr val="accent1">
                  <a:lumMod val="50000"/>
                </a:schemeClr>
              </a:solidFill>
            </a:endParaRPr>
          </a:p>
        </p:txBody>
      </p:sp>
      <p:sp>
        <p:nvSpPr>
          <p:cNvPr id="9" name="8 Rectángulo"/>
          <p:cNvSpPr/>
          <p:nvPr/>
        </p:nvSpPr>
        <p:spPr>
          <a:xfrm>
            <a:off x="1475656" y="2708920"/>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i</a:t>
            </a:r>
            <a:endParaRPr lang="es-MX" dirty="0">
              <a:solidFill>
                <a:schemeClr val="tx1"/>
              </a:solidFill>
            </a:endParaRPr>
          </a:p>
        </p:txBody>
      </p:sp>
      <p:sp>
        <p:nvSpPr>
          <p:cNvPr id="13" name="12 Rectángulo"/>
          <p:cNvSpPr/>
          <p:nvPr/>
        </p:nvSpPr>
        <p:spPr>
          <a:xfrm>
            <a:off x="2051720" y="2996952"/>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h</a:t>
            </a:r>
            <a:endParaRPr lang="es-MX" dirty="0">
              <a:solidFill>
                <a:schemeClr val="tx1"/>
              </a:solidFill>
            </a:endParaRPr>
          </a:p>
        </p:txBody>
      </p:sp>
      <p:sp>
        <p:nvSpPr>
          <p:cNvPr id="14" name="13 Rectángulo"/>
          <p:cNvSpPr/>
          <p:nvPr/>
        </p:nvSpPr>
        <p:spPr>
          <a:xfrm>
            <a:off x="1403648" y="2204864"/>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g</a:t>
            </a:r>
            <a:endParaRPr lang="es-MX" dirty="0">
              <a:solidFill>
                <a:schemeClr val="tx1"/>
              </a:solidFill>
            </a:endParaRPr>
          </a:p>
        </p:txBody>
      </p:sp>
      <p:sp>
        <p:nvSpPr>
          <p:cNvPr id="15" name="14 Rectángulo"/>
          <p:cNvSpPr/>
          <p:nvPr/>
        </p:nvSpPr>
        <p:spPr>
          <a:xfrm>
            <a:off x="4355976" y="2492896"/>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g</a:t>
            </a:r>
            <a:endParaRPr lang="es-MX" dirty="0">
              <a:solidFill>
                <a:schemeClr val="tx1"/>
              </a:solidFill>
            </a:endParaRPr>
          </a:p>
        </p:txBody>
      </p:sp>
      <p:sp>
        <p:nvSpPr>
          <p:cNvPr id="16" name="15 Rectángulo"/>
          <p:cNvSpPr/>
          <p:nvPr/>
        </p:nvSpPr>
        <p:spPr>
          <a:xfrm>
            <a:off x="4932040" y="2348880"/>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a:t>
            </a:r>
            <a:endParaRPr lang="es-MX" dirty="0">
              <a:solidFill>
                <a:schemeClr val="tx1"/>
              </a:solidFill>
            </a:endParaRPr>
          </a:p>
        </p:txBody>
      </p:sp>
      <p:sp>
        <p:nvSpPr>
          <p:cNvPr id="17" name="16 Rectángulo"/>
          <p:cNvSpPr/>
          <p:nvPr/>
        </p:nvSpPr>
        <p:spPr>
          <a:xfrm>
            <a:off x="1979712" y="3501008"/>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a:t>
            </a:r>
            <a:endParaRPr lang="es-MX" dirty="0">
              <a:solidFill>
                <a:schemeClr val="tx1"/>
              </a:solidFill>
            </a:endParaRPr>
          </a:p>
        </p:txBody>
      </p:sp>
      <p:sp>
        <p:nvSpPr>
          <p:cNvPr id="18" name="17 Rectángulo"/>
          <p:cNvSpPr/>
          <p:nvPr/>
        </p:nvSpPr>
        <p:spPr>
          <a:xfrm>
            <a:off x="1187624" y="1844824"/>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e</a:t>
            </a:r>
            <a:endParaRPr lang="es-MX" dirty="0">
              <a:solidFill>
                <a:schemeClr val="tx1"/>
              </a:solidFill>
            </a:endParaRPr>
          </a:p>
        </p:txBody>
      </p:sp>
      <p:sp>
        <p:nvSpPr>
          <p:cNvPr id="19" name="18 Rectángulo"/>
          <p:cNvSpPr/>
          <p:nvPr/>
        </p:nvSpPr>
        <p:spPr>
          <a:xfrm>
            <a:off x="4788024" y="3284984"/>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e</a:t>
            </a:r>
            <a:endParaRPr lang="es-MX" dirty="0">
              <a:solidFill>
                <a:schemeClr val="tx1"/>
              </a:solidFill>
            </a:endParaRPr>
          </a:p>
        </p:txBody>
      </p:sp>
      <p:sp>
        <p:nvSpPr>
          <p:cNvPr id="21" name="20 Rectángulo"/>
          <p:cNvSpPr/>
          <p:nvPr/>
        </p:nvSpPr>
        <p:spPr>
          <a:xfrm>
            <a:off x="3635896" y="2492896"/>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d</a:t>
            </a:r>
            <a:endParaRPr lang="es-MX" dirty="0">
              <a:solidFill>
                <a:schemeClr val="tx1"/>
              </a:solidFill>
            </a:endParaRPr>
          </a:p>
        </p:txBody>
      </p:sp>
      <p:sp>
        <p:nvSpPr>
          <p:cNvPr id="22" name="21 Rectángulo"/>
          <p:cNvSpPr/>
          <p:nvPr/>
        </p:nvSpPr>
        <p:spPr>
          <a:xfrm>
            <a:off x="1835696" y="1772816"/>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d</a:t>
            </a:r>
            <a:endParaRPr lang="es-MX" dirty="0">
              <a:solidFill>
                <a:schemeClr val="tx1"/>
              </a:solidFill>
            </a:endParaRPr>
          </a:p>
        </p:txBody>
      </p:sp>
      <p:sp>
        <p:nvSpPr>
          <p:cNvPr id="23" name="22 Rectángulo"/>
          <p:cNvSpPr/>
          <p:nvPr/>
        </p:nvSpPr>
        <p:spPr>
          <a:xfrm>
            <a:off x="4716016" y="1772816"/>
            <a:ext cx="432048" cy="288032"/>
          </a:xfrm>
          <a:prstGeom prst="rect">
            <a:avLst/>
          </a:prstGeom>
          <a:solidFill>
            <a:srgbClr val="FFD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c</a:t>
            </a:r>
            <a:endParaRPr lang="es-MX" dirty="0">
              <a:solidFill>
                <a:schemeClr val="tx1"/>
              </a:solidFill>
            </a:endParaRPr>
          </a:p>
        </p:txBody>
      </p:sp>
      <p:sp>
        <p:nvSpPr>
          <p:cNvPr id="24" name="23 Rectángulo"/>
          <p:cNvSpPr/>
          <p:nvPr/>
        </p:nvSpPr>
        <p:spPr>
          <a:xfrm>
            <a:off x="1475656" y="3212976"/>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c</a:t>
            </a:r>
            <a:endParaRPr lang="es-MX" dirty="0">
              <a:solidFill>
                <a:schemeClr val="tx1"/>
              </a:solidFill>
            </a:endParaRPr>
          </a:p>
        </p:txBody>
      </p:sp>
      <p:sp>
        <p:nvSpPr>
          <p:cNvPr id="25" name="24 Rectángulo"/>
          <p:cNvSpPr/>
          <p:nvPr/>
        </p:nvSpPr>
        <p:spPr>
          <a:xfrm>
            <a:off x="6372200" y="2060848"/>
            <a:ext cx="432048" cy="2880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c</a:t>
            </a:r>
            <a:endParaRPr lang="es-MX" dirty="0">
              <a:solidFill>
                <a:schemeClr val="tx1"/>
              </a:solidFill>
            </a:endParaRPr>
          </a:p>
        </p:txBody>
      </p:sp>
      <p:sp>
        <p:nvSpPr>
          <p:cNvPr id="26" name="25 Rectángulo"/>
          <p:cNvSpPr/>
          <p:nvPr/>
        </p:nvSpPr>
        <p:spPr>
          <a:xfrm>
            <a:off x="4211960" y="3501008"/>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b</a:t>
            </a:r>
            <a:endParaRPr lang="es-MX" dirty="0">
              <a:solidFill>
                <a:schemeClr val="tx1"/>
              </a:solidFill>
            </a:endParaRPr>
          </a:p>
        </p:txBody>
      </p:sp>
      <p:sp>
        <p:nvSpPr>
          <p:cNvPr id="28" name="27 Rectángulo"/>
          <p:cNvSpPr/>
          <p:nvPr/>
        </p:nvSpPr>
        <p:spPr>
          <a:xfrm>
            <a:off x="899592" y="2420888"/>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a</a:t>
            </a:r>
            <a:endParaRPr lang="es-MX" dirty="0">
              <a:solidFill>
                <a:schemeClr val="tx1"/>
              </a:solidFill>
            </a:endParaRPr>
          </a:p>
        </p:txBody>
      </p:sp>
      <p:sp>
        <p:nvSpPr>
          <p:cNvPr id="29" name="28 Rectángulo"/>
          <p:cNvSpPr/>
          <p:nvPr/>
        </p:nvSpPr>
        <p:spPr>
          <a:xfrm>
            <a:off x="2051720" y="2492896"/>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b</a:t>
            </a:r>
            <a:endParaRPr lang="es-MX" dirty="0">
              <a:solidFill>
                <a:schemeClr val="tx1"/>
              </a:solidFill>
            </a:endParaRPr>
          </a:p>
        </p:txBody>
      </p:sp>
      <p:sp>
        <p:nvSpPr>
          <p:cNvPr id="30" name="29 Rectángulo"/>
          <p:cNvSpPr/>
          <p:nvPr/>
        </p:nvSpPr>
        <p:spPr>
          <a:xfrm>
            <a:off x="7380312" y="2996952"/>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b</a:t>
            </a:r>
            <a:endParaRPr lang="es-MX" dirty="0">
              <a:solidFill>
                <a:schemeClr val="tx1"/>
              </a:solidFill>
            </a:endParaRPr>
          </a:p>
        </p:txBody>
      </p:sp>
      <p:sp>
        <p:nvSpPr>
          <p:cNvPr id="31" name="30 Rectángulo"/>
          <p:cNvSpPr/>
          <p:nvPr/>
        </p:nvSpPr>
        <p:spPr>
          <a:xfrm>
            <a:off x="7164288" y="2204864"/>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a</a:t>
            </a:r>
            <a:endParaRPr lang="es-MX" dirty="0">
              <a:solidFill>
                <a:schemeClr val="tx1"/>
              </a:solidFill>
            </a:endParaRPr>
          </a:p>
        </p:txBody>
      </p:sp>
      <p:sp>
        <p:nvSpPr>
          <p:cNvPr id="32" name="31 Rectángulo"/>
          <p:cNvSpPr/>
          <p:nvPr/>
        </p:nvSpPr>
        <p:spPr>
          <a:xfrm>
            <a:off x="3779912" y="2996952"/>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a</a:t>
            </a:r>
            <a:endParaRPr lang="es-MX" dirty="0">
              <a:solidFill>
                <a:schemeClr val="tx1"/>
              </a:solidFill>
            </a:endParaRPr>
          </a:p>
        </p:txBody>
      </p:sp>
      <p:sp>
        <p:nvSpPr>
          <p:cNvPr id="33" name="32 Rectángulo"/>
          <p:cNvSpPr/>
          <p:nvPr/>
        </p:nvSpPr>
        <p:spPr>
          <a:xfrm>
            <a:off x="755576" y="2060848"/>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p</a:t>
            </a:r>
            <a:endParaRPr lang="es-MX" dirty="0">
              <a:solidFill>
                <a:schemeClr val="tx1"/>
              </a:solidFill>
            </a:endParaRPr>
          </a:p>
        </p:txBody>
      </p:sp>
      <p:sp>
        <p:nvSpPr>
          <p:cNvPr id="38" name="37 Rectángulo"/>
          <p:cNvSpPr/>
          <p:nvPr/>
        </p:nvSpPr>
        <p:spPr>
          <a:xfrm>
            <a:off x="2483768" y="2996952"/>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o</a:t>
            </a:r>
            <a:endParaRPr lang="es-MX" dirty="0">
              <a:solidFill>
                <a:schemeClr val="tx1"/>
              </a:solidFill>
            </a:endParaRPr>
          </a:p>
        </p:txBody>
      </p:sp>
      <p:sp>
        <p:nvSpPr>
          <p:cNvPr id="39" name="38 Rectángulo"/>
          <p:cNvSpPr/>
          <p:nvPr/>
        </p:nvSpPr>
        <p:spPr>
          <a:xfrm>
            <a:off x="1403648" y="3645024"/>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n</a:t>
            </a:r>
            <a:endParaRPr lang="es-MX" dirty="0">
              <a:solidFill>
                <a:schemeClr val="tx1"/>
              </a:solidFill>
            </a:endParaRPr>
          </a:p>
        </p:txBody>
      </p:sp>
      <p:sp>
        <p:nvSpPr>
          <p:cNvPr id="40" name="39 Rectángulo"/>
          <p:cNvSpPr/>
          <p:nvPr/>
        </p:nvSpPr>
        <p:spPr>
          <a:xfrm>
            <a:off x="2555776" y="2564904"/>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m</a:t>
            </a:r>
            <a:endParaRPr lang="es-MX" dirty="0">
              <a:solidFill>
                <a:schemeClr val="tx1"/>
              </a:solidFill>
            </a:endParaRPr>
          </a:p>
        </p:txBody>
      </p:sp>
      <p:sp>
        <p:nvSpPr>
          <p:cNvPr id="41" name="40 Rectángulo"/>
          <p:cNvSpPr/>
          <p:nvPr/>
        </p:nvSpPr>
        <p:spPr>
          <a:xfrm>
            <a:off x="755576" y="2780928"/>
            <a:ext cx="321568" cy="326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l</a:t>
            </a:r>
            <a:endParaRPr lang="es-MX" dirty="0">
              <a:solidFill>
                <a:schemeClr val="tx1"/>
              </a:solidFill>
            </a:endParaRPr>
          </a:p>
        </p:txBody>
      </p:sp>
      <p:sp>
        <p:nvSpPr>
          <p:cNvPr id="42" name="41 Rectángulo"/>
          <p:cNvSpPr/>
          <p:nvPr/>
        </p:nvSpPr>
        <p:spPr>
          <a:xfrm>
            <a:off x="2339752" y="2132856"/>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k</a:t>
            </a:r>
            <a:endParaRPr lang="es-MX" dirty="0">
              <a:solidFill>
                <a:schemeClr val="tx1"/>
              </a:solidFill>
            </a:endParaRPr>
          </a:p>
        </p:txBody>
      </p:sp>
      <p:sp>
        <p:nvSpPr>
          <p:cNvPr id="43" name="42 Rectángulo"/>
          <p:cNvSpPr/>
          <p:nvPr/>
        </p:nvSpPr>
        <p:spPr>
          <a:xfrm>
            <a:off x="1043608" y="3068960"/>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j</a:t>
            </a:r>
            <a:endParaRPr lang="es-MX"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404664"/>
            <a:ext cx="8208912" cy="5976664"/>
          </a:xfrm>
          <a:prstGeom prst="rect">
            <a:avLst/>
          </a:prstGeom>
          <a:ln w="76200">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000" b="1" dirty="0" smtClean="0">
                <a:solidFill>
                  <a:schemeClr val="accent1">
                    <a:lumMod val="25000"/>
                  </a:schemeClr>
                </a:solidFill>
              </a:rPr>
              <a:t>¿Qué es el mito?</a:t>
            </a:r>
            <a:endParaRPr lang="es-MX" sz="6000" b="1" dirty="0">
              <a:solidFill>
                <a:schemeClr val="accent1">
                  <a:lumMod val="2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dir?src=image&amp;clickedItemURN=http%3A%2F%2Fwww"/>
          <p:cNvPicPr>
            <a:picLocks noChangeAspect="1" noChangeArrowheads="1"/>
          </p:cNvPicPr>
          <p:nvPr/>
        </p:nvPicPr>
        <p:blipFill>
          <a:blip r:embed="rId2" cstate="print"/>
          <a:srcRect/>
          <a:stretch>
            <a:fillRect/>
          </a:stretch>
        </p:blipFill>
        <p:spPr bwMode="auto">
          <a:xfrm>
            <a:off x="529950" y="908720"/>
            <a:ext cx="2745905" cy="3744416"/>
          </a:xfrm>
          <a:prstGeom prst="rect">
            <a:avLst/>
          </a:prstGeom>
          <a:noFill/>
          <a:ln w="9525">
            <a:noFill/>
            <a:miter lim="800000"/>
            <a:headEnd/>
            <a:tailEnd/>
          </a:ln>
        </p:spPr>
      </p:pic>
      <p:sp>
        <p:nvSpPr>
          <p:cNvPr id="3" name="2 Rectángulo"/>
          <p:cNvSpPr/>
          <p:nvPr/>
        </p:nvSpPr>
        <p:spPr>
          <a:xfrm>
            <a:off x="5385196" y="1290464"/>
            <a:ext cx="264318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b="1" dirty="0">
                <a:solidFill>
                  <a:schemeClr val="accent1">
                    <a:lumMod val="50000"/>
                  </a:schemeClr>
                </a:solidFill>
              </a:rPr>
              <a:t>Geoffrey Stephen Kirk</a:t>
            </a:r>
          </a:p>
          <a:p>
            <a:pPr algn="ctr">
              <a:defRPr/>
            </a:pPr>
            <a:r>
              <a:rPr lang="es-ES" sz="1400" b="1" dirty="0">
                <a:solidFill>
                  <a:schemeClr val="accent1">
                    <a:lumMod val="50000"/>
                  </a:schemeClr>
                </a:solidFill>
              </a:rPr>
              <a:t>1921-2003</a:t>
            </a:r>
            <a:endParaRPr lang="es-MX" sz="1400" b="1" dirty="0">
              <a:solidFill>
                <a:schemeClr val="accent1">
                  <a:lumMod val="50000"/>
                </a:schemeClr>
              </a:solidFill>
            </a:endParaRPr>
          </a:p>
        </p:txBody>
      </p:sp>
      <p:sp>
        <p:nvSpPr>
          <p:cNvPr id="4" name="3 Rectángulo"/>
          <p:cNvSpPr/>
          <p:nvPr/>
        </p:nvSpPr>
        <p:spPr>
          <a:xfrm>
            <a:off x="3895974" y="2492896"/>
            <a:ext cx="4780482" cy="4007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dirty="0" smtClean="0">
                <a:solidFill>
                  <a:schemeClr val="tx1"/>
                </a:solidFill>
              </a:rPr>
              <a:t>“Lo </a:t>
            </a:r>
            <a:r>
              <a:rPr lang="es-ES" dirty="0">
                <a:solidFill>
                  <a:schemeClr val="tx1"/>
                </a:solidFill>
              </a:rPr>
              <a:t>que he tratado de señalar… [es] una </a:t>
            </a:r>
          </a:p>
          <a:p>
            <a:pPr>
              <a:defRPr/>
            </a:pPr>
            <a:r>
              <a:rPr lang="es-ES" dirty="0">
                <a:solidFill>
                  <a:schemeClr val="tx1"/>
                </a:solidFill>
              </a:rPr>
              <a:t>persistente y distorsionante aplicación de</a:t>
            </a:r>
          </a:p>
          <a:p>
            <a:pPr>
              <a:defRPr/>
            </a:pPr>
            <a:r>
              <a:rPr lang="es-ES" dirty="0">
                <a:solidFill>
                  <a:schemeClr val="tx1"/>
                </a:solidFill>
              </a:rPr>
              <a:t>una falsa preocupación, …la de que el mito</a:t>
            </a:r>
          </a:p>
          <a:p>
            <a:pPr>
              <a:defRPr/>
            </a:pPr>
            <a:r>
              <a:rPr lang="es-ES" dirty="0">
                <a:solidFill>
                  <a:schemeClr val="tx1"/>
                </a:solidFill>
              </a:rPr>
              <a:t>es una categoría cerrada, con las mismas</a:t>
            </a:r>
          </a:p>
          <a:p>
            <a:pPr>
              <a:defRPr/>
            </a:pPr>
            <a:r>
              <a:rPr lang="es-ES" dirty="0">
                <a:solidFill>
                  <a:schemeClr val="tx1"/>
                </a:solidFill>
              </a:rPr>
              <a:t>características en diferentes culturas.</a:t>
            </a:r>
          </a:p>
          <a:p>
            <a:pPr>
              <a:defRPr/>
            </a:pPr>
            <a:endParaRPr lang="es-ES" dirty="0">
              <a:solidFill>
                <a:schemeClr val="tx1"/>
              </a:solidFill>
            </a:endParaRPr>
          </a:p>
          <a:p>
            <a:pPr>
              <a:defRPr/>
            </a:pPr>
            <a:r>
              <a:rPr lang="es-ES" dirty="0" smtClean="0">
                <a:solidFill>
                  <a:schemeClr val="tx1"/>
                </a:solidFill>
              </a:rPr>
              <a:t>“Es </a:t>
            </a:r>
            <a:r>
              <a:rPr lang="es-ES" dirty="0">
                <a:solidFill>
                  <a:schemeClr val="tx1"/>
                </a:solidFill>
              </a:rPr>
              <a:t>realmente muy importante recordar que </a:t>
            </a:r>
          </a:p>
          <a:p>
            <a:pPr>
              <a:defRPr/>
            </a:pPr>
            <a:r>
              <a:rPr lang="es-ES" dirty="0">
                <a:solidFill>
                  <a:schemeClr val="tx1"/>
                </a:solidFill>
              </a:rPr>
              <a:t>las culturas diferentes son diferentes, que</a:t>
            </a:r>
          </a:p>
          <a:p>
            <a:pPr>
              <a:defRPr/>
            </a:pPr>
            <a:r>
              <a:rPr lang="es-ES" dirty="0">
                <a:solidFill>
                  <a:schemeClr val="tx1"/>
                </a:solidFill>
              </a:rPr>
              <a:t>las preocupaciones comunes del género</a:t>
            </a:r>
          </a:p>
          <a:p>
            <a:pPr>
              <a:defRPr/>
            </a:pPr>
            <a:r>
              <a:rPr lang="es-ES" dirty="0">
                <a:solidFill>
                  <a:schemeClr val="tx1"/>
                </a:solidFill>
              </a:rPr>
              <a:t>humano (respecto a su nacimiento y muerte,</a:t>
            </a:r>
          </a:p>
          <a:p>
            <a:pPr>
              <a:defRPr/>
            </a:pPr>
            <a:r>
              <a:rPr lang="es-ES" dirty="0">
                <a:solidFill>
                  <a:schemeClr val="tx1"/>
                </a:solidFill>
              </a:rPr>
              <a:t>alimentación y sexo, guerra e instrumentos)</a:t>
            </a:r>
          </a:p>
          <a:p>
            <a:pPr>
              <a:defRPr/>
            </a:pPr>
            <a:r>
              <a:rPr lang="es-ES" dirty="0">
                <a:solidFill>
                  <a:schemeClr val="tx1"/>
                </a:solidFill>
              </a:rPr>
              <a:t>no se expresan del mismo modo en una</a:t>
            </a:r>
          </a:p>
          <a:p>
            <a:pPr>
              <a:defRPr/>
            </a:pPr>
            <a:r>
              <a:rPr lang="es-ES" dirty="0">
                <a:solidFill>
                  <a:schemeClr val="tx1"/>
                </a:solidFill>
              </a:rPr>
              <a:t>cultura que en otra</a:t>
            </a:r>
            <a:r>
              <a:rPr lang="es-ES" dirty="0" smtClean="0">
                <a:solidFill>
                  <a:schemeClr val="tx1"/>
                </a:solidFill>
              </a:rPr>
              <a:t>.”</a:t>
            </a:r>
            <a:endParaRPr lang="es-MX" dirty="0">
              <a:solidFill>
                <a:schemeClr val="tx1"/>
              </a:solidFill>
            </a:endParaRPr>
          </a:p>
        </p:txBody>
      </p:sp>
      <p:pic>
        <p:nvPicPr>
          <p:cNvPr id="1026" name="Picture 2" descr="C:\Users\Alfredo López Austin\Mis PPT\CV\AAA Recepción\images[7].jpg"/>
          <p:cNvPicPr>
            <a:picLocks noChangeAspect="1" noChangeArrowheads="1"/>
          </p:cNvPicPr>
          <p:nvPr/>
        </p:nvPicPr>
        <p:blipFill>
          <a:blip r:embed="rId3" cstate="print"/>
          <a:srcRect/>
          <a:stretch>
            <a:fillRect/>
          </a:stretch>
        </p:blipFill>
        <p:spPr bwMode="auto">
          <a:xfrm>
            <a:off x="3958744" y="908720"/>
            <a:ext cx="1549359" cy="158417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28688" y="500063"/>
            <a:ext cx="7858125" cy="6000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3200" dirty="0">
                <a:solidFill>
                  <a:schemeClr val="accent1">
                    <a:lumMod val="25000"/>
                  </a:schemeClr>
                </a:solidFill>
              </a:rPr>
              <a:t>¿Qué tipo de objeto es el mito?</a:t>
            </a:r>
          </a:p>
          <a:p>
            <a:pPr>
              <a:defRPr/>
            </a:pPr>
            <a:r>
              <a:rPr lang="es-ES" sz="3200" dirty="0">
                <a:solidFill>
                  <a:schemeClr val="accent1">
                    <a:lumMod val="25000"/>
                  </a:schemeClr>
                </a:solidFill>
              </a:rPr>
              <a:t>¿Se puede afirmar que sea…</a:t>
            </a:r>
          </a:p>
          <a:p>
            <a:pPr>
              <a:defRPr/>
            </a:pPr>
            <a:r>
              <a:rPr lang="es-ES" sz="3200" dirty="0">
                <a:solidFill>
                  <a:schemeClr val="accent1">
                    <a:lumMod val="25000"/>
                  </a:schemeClr>
                </a:solidFill>
              </a:rPr>
              <a:t>          …un relato?</a:t>
            </a:r>
          </a:p>
          <a:p>
            <a:pPr>
              <a:defRPr/>
            </a:pPr>
            <a:r>
              <a:rPr lang="es-ES" sz="3200" dirty="0">
                <a:solidFill>
                  <a:schemeClr val="accent1">
                    <a:lumMod val="25000"/>
                  </a:schemeClr>
                </a:solidFill>
              </a:rPr>
              <a:t>          …un complejo de creencias?</a:t>
            </a:r>
          </a:p>
          <a:p>
            <a:pPr>
              <a:defRPr/>
            </a:pPr>
            <a:r>
              <a:rPr lang="es-ES" sz="3200" dirty="0">
                <a:solidFill>
                  <a:schemeClr val="accent1">
                    <a:lumMod val="25000"/>
                  </a:schemeClr>
                </a:solidFill>
              </a:rPr>
              <a:t>          …una forma de captar y expresar</a:t>
            </a:r>
          </a:p>
          <a:p>
            <a:pPr>
              <a:defRPr/>
            </a:pPr>
            <a:r>
              <a:rPr lang="es-ES" sz="3200" dirty="0">
                <a:solidFill>
                  <a:schemeClr val="accent1">
                    <a:lumMod val="25000"/>
                  </a:schemeClr>
                </a:solidFill>
              </a:rPr>
              <a:t>               un tipo específico de realidad?</a:t>
            </a:r>
          </a:p>
          <a:p>
            <a:pPr>
              <a:defRPr/>
            </a:pPr>
            <a:r>
              <a:rPr lang="es-ES" sz="3200" dirty="0">
                <a:solidFill>
                  <a:schemeClr val="accent1">
                    <a:lumMod val="25000"/>
                  </a:schemeClr>
                </a:solidFill>
              </a:rPr>
              <a:t>          …un sistema lógico?</a:t>
            </a:r>
          </a:p>
          <a:p>
            <a:pPr>
              <a:defRPr/>
            </a:pPr>
            <a:r>
              <a:rPr lang="es-ES" sz="3200" dirty="0">
                <a:solidFill>
                  <a:schemeClr val="accent1">
                    <a:lumMod val="25000"/>
                  </a:schemeClr>
                </a:solidFill>
              </a:rPr>
              <a:t>          …una forma de discurso?</a:t>
            </a:r>
          </a:p>
          <a:p>
            <a:pPr>
              <a:defRPr/>
            </a:pPr>
            <a:r>
              <a:rPr lang="es-ES" sz="3200" dirty="0">
                <a:solidFill>
                  <a:schemeClr val="accent1">
                    <a:lumMod val="25000"/>
                  </a:schemeClr>
                </a:solidFill>
              </a:rPr>
              <a:t>          …&amp;c?</a:t>
            </a:r>
            <a:endParaRPr lang="es-MX" sz="3200" dirty="0">
              <a:solidFill>
                <a:schemeClr val="accent1">
                  <a:lumMod val="2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63" y="285750"/>
            <a:ext cx="8358187" cy="6072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800" dirty="0">
                <a:solidFill>
                  <a:schemeClr val="accent1">
                    <a:lumMod val="25000"/>
                  </a:schemeClr>
                </a:solidFill>
              </a:rPr>
              <a:t>Es indispensable buscar en la tradición mesoamericana un complejo cultural de dimensiones críticas que corresponda en </a:t>
            </a:r>
          </a:p>
          <a:p>
            <a:pPr algn="ctr">
              <a:defRPr/>
            </a:pPr>
            <a:r>
              <a:rPr lang="es-ES" sz="2800" dirty="0">
                <a:solidFill>
                  <a:schemeClr val="accent1">
                    <a:lumMod val="25000"/>
                  </a:schemeClr>
                </a:solidFill>
              </a:rPr>
              <a:t>términos generales a lo que tradicionalmente </a:t>
            </a:r>
          </a:p>
          <a:p>
            <a:pPr algn="ctr">
              <a:defRPr/>
            </a:pPr>
            <a:r>
              <a:rPr lang="es-ES" sz="2800" dirty="0">
                <a:solidFill>
                  <a:schemeClr val="accent1">
                    <a:lumMod val="25000"/>
                  </a:schemeClr>
                </a:solidFill>
              </a:rPr>
              <a:t>se entiende en forma vaga como mito. A partir </a:t>
            </a:r>
          </a:p>
          <a:p>
            <a:pPr algn="ctr">
              <a:defRPr/>
            </a:pPr>
            <a:r>
              <a:rPr lang="es-ES" sz="2800" dirty="0">
                <a:solidFill>
                  <a:schemeClr val="accent1">
                    <a:lumMod val="25000"/>
                  </a:schemeClr>
                </a:solidFill>
              </a:rPr>
              <a:t>de allí, deberán afinarse sus notas definitorias</a:t>
            </a:r>
          </a:p>
          <a:p>
            <a:pPr algn="ctr">
              <a:defRPr/>
            </a:pPr>
            <a:endParaRPr lang="es-MX" dirty="0">
              <a:solidFill>
                <a:schemeClr val="accent1">
                  <a:lumMod val="2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fredo López Austin\Pictures\000111 Receptor\2010-09-23\mapaMA.JPG"/>
          <p:cNvPicPr>
            <a:picLocks noChangeAspect="1" noChangeArrowheads="1"/>
          </p:cNvPicPr>
          <p:nvPr/>
        </p:nvPicPr>
        <p:blipFill>
          <a:blip r:embed="rId2" cstate="print"/>
          <a:srcRect/>
          <a:stretch>
            <a:fillRect/>
          </a:stretch>
        </p:blipFill>
        <p:spPr bwMode="auto">
          <a:xfrm>
            <a:off x="0" y="548680"/>
            <a:ext cx="9144000" cy="5131521"/>
          </a:xfrm>
          <a:prstGeom prst="rect">
            <a:avLst/>
          </a:prstGeom>
          <a:noFill/>
          <a:ln>
            <a:noFill/>
          </a:ln>
        </p:spPr>
      </p:pic>
      <p:sp>
        <p:nvSpPr>
          <p:cNvPr id="3" name="2 Rectángulo"/>
          <p:cNvSpPr/>
          <p:nvPr/>
        </p:nvSpPr>
        <p:spPr>
          <a:xfrm>
            <a:off x="683568" y="5733256"/>
            <a:ext cx="367240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accent1">
                    <a:lumMod val="25000"/>
                  </a:schemeClr>
                </a:solidFill>
              </a:rPr>
              <a:t>MESOAMÉRICA</a:t>
            </a:r>
          </a:p>
          <a:p>
            <a:pPr algn="ctr"/>
            <a:r>
              <a:rPr lang="es-MX" b="1" dirty="0" smtClean="0">
                <a:solidFill>
                  <a:schemeClr val="accent1">
                    <a:lumMod val="25000"/>
                  </a:schemeClr>
                </a:solidFill>
              </a:rPr>
              <a:t>(siglo XXV </a:t>
            </a:r>
            <a:r>
              <a:rPr lang="es-MX" b="1" dirty="0" err="1" smtClean="0">
                <a:solidFill>
                  <a:schemeClr val="accent1">
                    <a:lumMod val="25000"/>
                  </a:schemeClr>
                </a:solidFill>
              </a:rPr>
              <a:t>aC</a:t>
            </a:r>
            <a:r>
              <a:rPr lang="es-MX" b="1" dirty="0" smtClean="0">
                <a:solidFill>
                  <a:schemeClr val="accent1">
                    <a:lumMod val="25000"/>
                  </a:schemeClr>
                </a:solidFill>
              </a:rPr>
              <a:t>-siglo XVI </a:t>
            </a:r>
            <a:r>
              <a:rPr lang="es-MX" b="1" dirty="0" err="1" smtClean="0">
                <a:solidFill>
                  <a:schemeClr val="accent1">
                    <a:lumMod val="25000"/>
                  </a:schemeClr>
                </a:solidFill>
              </a:rPr>
              <a:t>dC</a:t>
            </a:r>
            <a:r>
              <a:rPr lang="es-MX" b="1" dirty="0" smtClean="0">
                <a:solidFill>
                  <a:schemeClr val="accent1">
                    <a:lumMod val="25000"/>
                  </a:schemeClr>
                </a:solidFill>
              </a:rPr>
              <a:t>)</a:t>
            </a:r>
            <a:endParaRPr lang="es-MX" b="1" dirty="0">
              <a:solidFill>
                <a:schemeClr val="accent1">
                  <a:lumMod val="2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2276872"/>
            <a:ext cx="3240360" cy="1368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accent1">
                    <a:lumMod val="25000"/>
                  </a:schemeClr>
                </a:solidFill>
              </a:rPr>
              <a:t>TRADICIÓN</a:t>
            </a:r>
          </a:p>
          <a:p>
            <a:pPr algn="ctr"/>
            <a:r>
              <a:rPr lang="es-MX" sz="2400" b="1" dirty="0" smtClean="0">
                <a:solidFill>
                  <a:schemeClr val="accent1">
                    <a:lumMod val="25000"/>
                  </a:schemeClr>
                </a:solidFill>
              </a:rPr>
              <a:t>MESOAMERICANA</a:t>
            </a:r>
            <a:endParaRPr lang="es-MX" sz="2400" b="1" dirty="0">
              <a:solidFill>
                <a:schemeClr val="accent1">
                  <a:lumMod val="25000"/>
                </a:schemeClr>
              </a:solidFill>
            </a:endParaRPr>
          </a:p>
        </p:txBody>
      </p:sp>
      <p:sp>
        <p:nvSpPr>
          <p:cNvPr id="5" name="4 Abrir llave"/>
          <p:cNvSpPr/>
          <p:nvPr/>
        </p:nvSpPr>
        <p:spPr>
          <a:xfrm>
            <a:off x="3347864" y="1412776"/>
            <a:ext cx="1080120" cy="4320480"/>
          </a:xfrm>
          <a:prstGeom prst="leftBrace">
            <a:avLst>
              <a:gd name="adj1" fmla="val 8333"/>
              <a:gd name="adj2" fmla="val 33796"/>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6" name="5 Rectángulo"/>
          <p:cNvSpPr/>
          <p:nvPr/>
        </p:nvSpPr>
        <p:spPr>
          <a:xfrm>
            <a:off x="4067944" y="1484784"/>
            <a:ext cx="4032448"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solidFill>
                  <a:schemeClr val="accent1">
                    <a:lumMod val="25000"/>
                  </a:schemeClr>
                </a:solidFill>
              </a:rPr>
              <a:t>MESOAMÉRICA</a:t>
            </a:r>
          </a:p>
          <a:p>
            <a:pPr algn="ctr"/>
            <a:endParaRPr lang="es-MX" dirty="0" smtClean="0">
              <a:solidFill>
                <a:schemeClr val="accent1">
                  <a:lumMod val="25000"/>
                </a:schemeClr>
              </a:solidFill>
            </a:endParaRPr>
          </a:p>
          <a:p>
            <a:pPr algn="ctr"/>
            <a:r>
              <a:rPr lang="es-MX" b="1" dirty="0" smtClean="0">
                <a:solidFill>
                  <a:schemeClr val="accent1">
                    <a:lumMod val="25000"/>
                  </a:schemeClr>
                </a:solidFill>
              </a:rPr>
              <a:t>(siglo XXV </a:t>
            </a:r>
            <a:r>
              <a:rPr lang="es-MX" b="1" dirty="0" err="1" smtClean="0">
                <a:solidFill>
                  <a:schemeClr val="accent1">
                    <a:lumMod val="25000"/>
                  </a:schemeClr>
                </a:solidFill>
              </a:rPr>
              <a:t>aC</a:t>
            </a:r>
            <a:r>
              <a:rPr lang="es-MX" b="1" dirty="0" smtClean="0">
                <a:solidFill>
                  <a:schemeClr val="accent1">
                    <a:lumMod val="25000"/>
                  </a:schemeClr>
                </a:solidFill>
              </a:rPr>
              <a:t>-siglo XVI </a:t>
            </a:r>
            <a:r>
              <a:rPr lang="es-MX" b="1" dirty="0" err="1" smtClean="0">
                <a:solidFill>
                  <a:schemeClr val="accent1">
                    <a:lumMod val="25000"/>
                  </a:schemeClr>
                </a:solidFill>
              </a:rPr>
              <a:t>dC</a:t>
            </a:r>
            <a:r>
              <a:rPr lang="es-MX" b="1" dirty="0" smtClean="0">
                <a:solidFill>
                  <a:schemeClr val="accent1">
                    <a:lumMod val="25000"/>
                  </a:schemeClr>
                </a:solidFill>
              </a:rPr>
              <a:t>)</a:t>
            </a:r>
            <a:endParaRPr lang="es-MX" dirty="0">
              <a:solidFill>
                <a:schemeClr val="accent1">
                  <a:lumMod val="25000"/>
                </a:schemeClr>
              </a:solidFill>
            </a:endParaRPr>
          </a:p>
        </p:txBody>
      </p:sp>
      <p:sp>
        <p:nvSpPr>
          <p:cNvPr id="7" name="6 Rectángulo"/>
          <p:cNvSpPr/>
          <p:nvPr/>
        </p:nvSpPr>
        <p:spPr>
          <a:xfrm>
            <a:off x="4139952" y="3933056"/>
            <a:ext cx="4176464" cy="216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accent1">
                    <a:lumMod val="25000"/>
                  </a:schemeClr>
                </a:solidFill>
              </a:rPr>
              <a:t>SOCIEDADES INDÍGENAS COLONIALES</a:t>
            </a:r>
          </a:p>
          <a:p>
            <a:pPr algn="ctr"/>
            <a:endParaRPr lang="es-MX" dirty="0" smtClean="0">
              <a:solidFill>
                <a:schemeClr val="accent1">
                  <a:lumMod val="25000"/>
                </a:schemeClr>
              </a:solidFill>
            </a:endParaRPr>
          </a:p>
          <a:p>
            <a:pPr algn="ctr"/>
            <a:r>
              <a:rPr lang="es-MX" b="1" dirty="0" smtClean="0">
                <a:solidFill>
                  <a:schemeClr val="accent1">
                    <a:lumMod val="25000"/>
                  </a:schemeClr>
                </a:solidFill>
              </a:rPr>
              <a:t>(siglo XVI </a:t>
            </a:r>
            <a:r>
              <a:rPr lang="es-MX" b="1" dirty="0" err="1" smtClean="0">
                <a:solidFill>
                  <a:schemeClr val="accent1">
                    <a:lumMod val="25000"/>
                  </a:schemeClr>
                </a:solidFill>
              </a:rPr>
              <a:t>dC</a:t>
            </a:r>
            <a:r>
              <a:rPr lang="es-MX" b="1" dirty="0" smtClean="0">
                <a:solidFill>
                  <a:schemeClr val="accent1">
                    <a:lumMod val="25000"/>
                  </a:schemeClr>
                </a:solidFill>
              </a:rPr>
              <a:t>-presente)</a:t>
            </a:r>
            <a:endParaRPr lang="es-MX" dirty="0">
              <a:solidFill>
                <a:schemeClr val="accent1">
                  <a:lumMod val="2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539552" y="1124744"/>
            <a:ext cx="2808312" cy="4392488"/>
          </a:xfrm>
          <a:prstGeom prst="ellipse">
            <a:avLst/>
          </a:prstGeom>
          <a:solidFill>
            <a:schemeClr val="accent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accent1">
                    <a:lumMod val="10000"/>
                  </a:schemeClr>
                </a:solidFill>
              </a:rPr>
              <a:t>Proyección </a:t>
            </a:r>
            <a:r>
              <a:rPr lang="es-MX" sz="2000" dirty="0" err="1" smtClean="0">
                <a:solidFill>
                  <a:schemeClr val="accent1">
                    <a:lumMod val="10000"/>
                  </a:schemeClr>
                </a:solidFill>
              </a:rPr>
              <a:t>prosopopeica</a:t>
            </a:r>
            <a:r>
              <a:rPr lang="es-MX" sz="2000" dirty="0" smtClean="0">
                <a:solidFill>
                  <a:schemeClr val="accent1">
                    <a:lumMod val="10000"/>
                  </a:schemeClr>
                </a:solidFill>
              </a:rPr>
              <a:t> de la propia entidad en sus aspectos psicosociales</a:t>
            </a:r>
            <a:endParaRPr lang="es-MX" sz="2000" dirty="0">
              <a:solidFill>
                <a:schemeClr val="accent1">
                  <a:lumMod val="10000"/>
                </a:schemeClr>
              </a:solidFill>
            </a:endParaRPr>
          </a:p>
        </p:txBody>
      </p:sp>
      <p:sp>
        <p:nvSpPr>
          <p:cNvPr id="3" name="2 Rectángulo"/>
          <p:cNvSpPr/>
          <p:nvPr/>
        </p:nvSpPr>
        <p:spPr>
          <a:xfrm>
            <a:off x="4499992" y="3645024"/>
            <a:ext cx="4176464" cy="2016224"/>
          </a:xfrm>
          <a:prstGeom prst="rect">
            <a:avLst/>
          </a:prstGeom>
          <a:solidFill>
            <a:schemeClr val="accent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accent1">
                    <a:lumMod val="10000"/>
                  </a:schemeClr>
                </a:solidFill>
              </a:rPr>
              <a:t>hacia un imaginado trasfondo imperceptible de lo perceptible</a:t>
            </a:r>
            <a:endParaRPr lang="es-MX" sz="2000" dirty="0">
              <a:solidFill>
                <a:schemeClr val="accent1">
                  <a:lumMod val="10000"/>
                </a:schemeClr>
              </a:solidFill>
            </a:endParaRPr>
          </a:p>
        </p:txBody>
      </p:sp>
      <p:sp>
        <p:nvSpPr>
          <p:cNvPr id="8" name="7 Rectángulo"/>
          <p:cNvSpPr/>
          <p:nvPr/>
        </p:nvSpPr>
        <p:spPr>
          <a:xfrm>
            <a:off x="4499992" y="836712"/>
            <a:ext cx="4176464" cy="2016224"/>
          </a:xfrm>
          <a:prstGeom prst="rect">
            <a:avLst/>
          </a:prstGeom>
          <a:solidFill>
            <a:schemeClr val="accent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accent1">
                    <a:lumMod val="10000"/>
                  </a:schemeClr>
                </a:solidFill>
              </a:rPr>
              <a:t>hacia el entorno perceptible o mundano </a:t>
            </a:r>
            <a:endParaRPr lang="es-MX" sz="2000" dirty="0">
              <a:solidFill>
                <a:schemeClr val="accent1">
                  <a:lumMod val="10000"/>
                </a:schemeClr>
              </a:solidFill>
            </a:endParaRPr>
          </a:p>
        </p:txBody>
      </p:sp>
      <p:sp>
        <p:nvSpPr>
          <p:cNvPr id="5" name="4 Flecha derecha"/>
          <p:cNvSpPr/>
          <p:nvPr/>
        </p:nvSpPr>
        <p:spPr>
          <a:xfrm>
            <a:off x="3419872" y="2132856"/>
            <a:ext cx="936104" cy="504056"/>
          </a:xfrm>
          <a:prstGeom prst="right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Flecha derecha"/>
          <p:cNvSpPr/>
          <p:nvPr/>
        </p:nvSpPr>
        <p:spPr>
          <a:xfrm>
            <a:off x="3419872" y="4221088"/>
            <a:ext cx="936104" cy="504056"/>
          </a:xfrm>
          <a:prstGeom prst="right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38B">
            <a:alpha val="50000"/>
          </a:srgbClr>
        </a:solidFill>
        <a:effectLst/>
      </p:bgPr>
    </p:bg>
    <p:spTree>
      <p:nvGrpSpPr>
        <p:cNvPr id="1" name=""/>
        <p:cNvGrpSpPr/>
        <p:nvPr/>
      </p:nvGrpSpPr>
      <p:grpSpPr>
        <a:xfrm>
          <a:off x="0" y="0"/>
          <a:ext cx="0" cy="0"/>
          <a:chOff x="0" y="0"/>
          <a:chExt cx="0" cy="0"/>
        </a:xfrm>
      </p:grpSpPr>
      <p:cxnSp>
        <p:nvCxnSpPr>
          <p:cNvPr id="7" name="6 Conector recto"/>
          <p:cNvCxnSpPr/>
          <p:nvPr/>
        </p:nvCxnSpPr>
        <p:spPr>
          <a:xfrm rot="5400000">
            <a:off x="1500166" y="1357298"/>
            <a:ext cx="4143404" cy="385765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rot="16200000" flipH="1">
            <a:off x="1571604" y="2928934"/>
            <a:ext cx="5357850" cy="21431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1142976" y="2143116"/>
            <a:ext cx="5786478" cy="85725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rot="5400000">
            <a:off x="4679157" y="3536157"/>
            <a:ext cx="3500462" cy="114300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flipV="1">
            <a:off x="1500166" y="571480"/>
            <a:ext cx="2928958" cy="250033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flipV="1">
            <a:off x="3000364" y="1071546"/>
            <a:ext cx="5286412" cy="464347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a:off x="1643042" y="4214818"/>
            <a:ext cx="4572032" cy="71438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rot="16200000" flipH="1">
            <a:off x="5214942" y="3071810"/>
            <a:ext cx="4071966" cy="21431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a:off x="3571868" y="928670"/>
            <a:ext cx="4643470" cy="92869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620688"/>
            <a:ext cx="7488832" cy="5544616"/>
          </a:xfrm>
          <a:prstGeom prst="rect">
            <a:avLst/>
          </a:prstGeom>
          <a:solidFill>
            <a:schemeClr val="accent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accent1">
                    <a:lumMod val="25000"/>
                  </a:schemeClr>
                </a:solidFill>
              </a:rPr>
              <a:t>PROBLEMÁTICA FUNDAMENTAL</a:t>
            </a:r>
            <a:endParaRPr lang="es-MX" dirty="0" smtClean="0">
              <a:solidFill>
                <a:schemeClr val="accent1">
                  <a:lumMod val="25000"/>
                </a:schemeClr>
              </a:solidFill>
            </a:endParaRPr>
          </a:p>
          <a:p>
            <a:r>
              <a:rPr lang="es-MX" dirty="0" smtClean="0">
                <a:solidFill>
                  <a:schemeClr val="accent1">
                    <a:lumMod val="25000"/>
                  </a:schemeClr>
                </a:solidFill>
              </a:rPr>
              <a:t> </a:t>
            </a:r>
          </a:p>
          <a:p>
            <a:r>
              <a:rPr lang="es-MX" dirty="0" smtClean="0">
                <a:solidFill>
                  <a:schemeClr val="accent1">
                    <a:lumMod val="25000"/>
                  </a:schemeClr>
                </a:solidFill>
              </a:rPr>
              <a:t>	</a:t>
            </a:r>
            <a:r>
              <a:rPr lang="es-MX" sz="2000" b="1" dirty="0" smtClean="0">
                <a:solidFill>
                  <a:schemeClr val="accent1">
                    <a:lumMod val="25000"/>
                  </a:schemeClr>
                </a:solidFill>
              </a:rPr>
              <a:t>1. ¿Qué se busca?</a:t>
            </a:r>
          </a:p>
          <a:p>
            <a:r>
              <a:rPr lang="es-MX" sz="2000" b="1" dirty="0" smtClean="0">
                <a:solidFill>
                  <a:schemeClr val="accent1">
                    <a:lumMod val="25000"/>
                  </a:schemeClr>
                </a:solidFill>
              </a:rPr>
              <a:t> </a:t>
            </a:r>
          </a:p>
          <a:p>
            <a:r>
              <a:rPr lang="es-MX" sz="2000" b="1" dirty="0" smtClean="0">
                <a:solidFill>
                  <a:schemeClr val="accent1">
                    <a:lumMod val="25000"/>
                  </a:schemeClr>
                </a:solidFill>
              </a:rPr>
              <a:t>	2. ¿Qué es el mito?</a:t>
            </a:r>
          </a:p>
          <a:p>
            <a:r>
              <a:rPr lang="es-MX" sz="2000" b="1" dirty="0" smtClean="0">
                <a:solidFill>
                  <a:schemeClr val="accent1">
                    <a:lumMod val="25000"/>
                  </a:schemeClr>
                </a:solidFill>
              </a:rPr>
              <a:t> </a:t>
            </a:r>
          </a:p>
          <a:p>
            <a:r>
              <a:rPr lang="es-MX" sz="2000" b="1" dirty="0" smtClean="0">
                <a:solidFill>
                  <a:schemeClr val="accent1">
                    <a:lumMod val="25000"/>
                  </a:schemeClr>
                </a:solidFill>
              </a:rPr>
              <a:t>	3. ¿Qué es la narración mítica?</a:t>
            </a:r>
          </a:p>
          <a:p>
            <a:r>
              <a:rPr lang="es-MX" sz="2000" b="1" dirty="0" smtClean="0">
                <a:solidFill>
                  <a:schemeClr val="accent1">
                    <a:lumMod val="25000"/>
                  </a:schemeClr>
                </a:solidFill>
              </a:rPr>
              <a:t> </a:t>
            </a:r>
          </a:p>
          <a:p>
            <a:r>
              <a:rPr lang="es-MX" sz="2000" b="1" dirty="0" smtClean="0">
                <a:solidFill>
                  <a:schemeClr val="accent1">
                    <a:lumMod val="25000"/>
                  </a:schemeClr>
                </a:solidFill>
              </a:rPr>
              <a:t>	4. ¿Cómo definir el género literario mítico?</a:t>
            </a:r>
          </a:p>
          <a:p>
            <a:r>
              <a:rPr lang="es-MX" sz="2000" b="1" dirty="0" smtClean="0">
                <a:solidFill>
                  <a:schemeClr val="accent1">
                    <a:lumMod val="25000"/>
                  </a:schemeClr>
                </a:solidFill>
              </a:rPr>
              <a:t> </a:t>
            </a:r>
          </a:p>
          <a:p>
            <a:r>
              <a:rPr lang="es-MX" sz="2000" b="1" dirty="0" smtClean="0">
                <a:solidFill>
                  <a:schemeClr val="accent1">
                    <a:lumMod val="25000"/>
                  </a:schemeClr>
                </a:solidFill>
              </a:rPr>
              <a:t>	5. ¿Cuál es la estructura de la narración mítica?</a:t>
            </a:r>
          </a:p>
          <a:p>
            <a:r>
              <a:rPr lang="es-MX" sz="2000" b="1" dirty="0" smtClean="0">
                <a:solidFill>
                  <a:schemeClr val="accent1">
                    <a:lumMod val="25000"/>
                  </a:schemeClr>
                </a:solidFill>
              </a:rPr>
              <a:t> </a:t>
            </a:r>
          </a:p>
          <a:p>
            <a:r>
              <a:rPr lang="es-MX" sz="2000" b="1" dirty="0" smtClean="0">
                <a:solidFill>
                  <a:schemeClr val="accent1">
                    <a:lumMod val="25000"/>
                  </a:schemeClr>
                </a:solidFill>
              </a:rPr>
              <a:t>	6. ¿Qué tan libre es la </a:t>
            </a:r>
            <a:r>
              <a:rPr lang="es-MX" sz="2000" b="1" dirty="0" err="1" smtClean="0">
                <a:solidFill>
                  <a:schemeClr val="accent1">
                    <a:lumMod val="25000"/>
                  </a:schemeClr>
                </a:solidFill>
              </a:rPr>
              <a:t>mitopoyesis</a:t>
            </a:r>
            <a:r>
              <a:rPr lang="es-MX" sz="2000" b="1" dirty="0" smtClean="0">
                <a:solidFill>
                  <a:schemeClr val="accent1">
                    <a:lumMod val="25000"/>
                  </a:schemeClr>
                </a:solidFill>
              </a:rPr>
              <a:t>?</a:t>
            </a:r>
          </a:p>
          <a:p>
            <a:r>
              <a:rPr lang="es-MX" sz="2000" b="1" dirty="0" smtClean="0">
                <a:solidFill>
                  <a:schemeClr val="accent1">
                    <a:lumMod val="25000"/>
                  </a:schemeClr>
                </a:solidFill>
              </a:rPr>
              <a:t> </a:t>
            </a:r>
          </a:p>
          <a:p>
            <a:r>
              <a:rPr lang="es-MX" sz="2000" b="1" dirty="0" smtClean="0">
                <a:solidFill>
                  <a:schemeClr val="accent1">
                    <a:lumMod val="25000"/>
                  </a:schemeClr>
                </a:solidFill>
              </a:rPr>
              <a:t>	7. ¿Cómo se enfrentan la narración mítica y la  	     verdad del creyente?</a:t>
            </a:r>
          </a:p>
          <a:p>
            <a:pPr algn="ctr"/>
            <a:endParaRPr lang="es-MX" b="1" dirty="0">
              <a:solidFill>
                <a:schemeClr val="accent1">
                  <a:lumMod val="2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38B">
            <a:alpha val="50000"/>
          </a:srgbClr>
        </a:solidFill>
        <a:effectLst/>
      </p:bgPr>
    </p:bg>
    <p:spTree>
      <p:nvGrpSpPr>
        <p:cNvPr id="1" name=""/>
        <p:cNvGrpSpPr/>
        <p:nvPr/>
      </p:nvGrpSpPr>
      <p:grpSpPr>
        <a:xfrm>
          <a:off x="0" y="0"/>
          <a:ext cx="0" cy="0"/>
          <a:chOff x="0" y="0"/>
          <a:chExt cx="0" cy="0"/>
        </a:xfrm>
      </p:grpSpPr>
      <p:cxnSp>
        <p:nvCxnSpPr>
          <p:cNvPr id="5" name="4 Conector recto"/>
          <p:cNvCxnSpPr/>
          <p:nvPr/>
        </p:nvCxnSpPr>
        <p:spPr>
          <a:xfrm>
            <a:off x="285720" y="285728"/>
            <a:ext cx="8358246" cy="450059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rot="5400000">
            <a:off x="1500166" y="1357298"/>
            <a:ext cx="4143404" cy="385765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rot="16200000" flipH="1">
            <a:off x="1571604" y="2928934"/>
            <a:ext cx="5357850" cy="21431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1142976" y="2143116"/>
            <a:ext cx="5786478" cy="85725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2143108" y="3929066"/>
            <a:ext cx="2643206" cy="42862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rot="16200000" flipH="1">
            <a:off x="3428992" y="3500438"/>
            <a:ext cx="5929354" cy="21431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rot="5400000">
            <a:off x="5965041" y="3964785"/>
            <a:ext cx="3500462" cy="114300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2000232" y="3429000"/>
            <a:ext cx="6715172" cy="35719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flipV="1">
            <a:off x="1500166" y="571480"/>
            <a:ext cx="2928958" cy="250033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flipV="1">
            <a:off x="3000364" y="1071546"/>
            <a:ext cx="5286412" cy="464347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a:off x="1643042" y="4214818"/>
            <a:ext cx="4572032" cy="71438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rot="16200000" flipH="1">
            <a:off x="5214942" y="3071810"/>
            <a:ext cx="4071966" cy="21431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a:off x="3571868" y="928670"/>
            <a:ext cx="4643470" cy="92869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rot="5400000">
            <a:off x="500034" y="1785926"/>
            <a:ext cx="2928958" cy="121444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34" name="33 Conector recto"/>
          <p:cNvCxnSpPr/>
          <p:nvPr/>
        </p:nvCxnSpPr>
        <p:spPr>
          <a:xfrm>
            <a:off x="1357290" y="1643050"/>
            <a:ext cx="4000528" cy="264320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rot="5400000">
            <a:off x="2571736" y="3071810"/>
            <a:ext cx="5643602" cy="78581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a:off x="928662" y="4786322"/>
            <a:ext cx="7500990" cy="85725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rot="5400000">
            <a:off x="1250133" y="2250273"/>
            <a:ext cx="5857916" cy="207170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42" name="41 Conector recto"/>
          <p:cNvCxnSpPr/>
          <p:nvPr/>
        </p:nvCxnSpPr>
        <p:spPr>
          <a:xfrm rot="5400000">
            <a:off x="-214346" y="1214422"/>
            <a:ext cx="3071834" cy="178595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rot="16200000" flipH="1">
            <a:off x="6429388" y="2143116"/>
            <a:ext cx="2857520" cy="14287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45 Conector recto"/>
          <p:cNvCxnSpPr/>
          <p:nvPr/>
        </p:nvCxnSpPr>
        <p:spPr>
          <a:xfrm rot="5400000">
            <a:off x="500034" y="785794"/>
            <a:ext cx="4714908" cy="414340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48" name="47 Conector recto"/>
          <p:cNvCxnSpPr/>
          <p:nvPr/>
        </p:nvCxnSpPr>
        <p:spPr>
          <a:xfrm rot="5400000">
            <a:off x="-678693" y="2393149"/>
            <a:ext cx="2786082" cy="28575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50" name="49 Conector recto"/>
          <p:cNvCxnSpPr/>
          <p:nvPr/>
        </p:nvCxnSpPr>
        <p:spPr>
          <a:xfrm>
            <a:off x="1714480" y="428604"/>
            <a:ext cx="2928958" cy="150019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52" name="51 Conector recto"/>
          <p:cNvCxnSpPr/>
          <p:nvPr/>
        </p:nvCxnSpPr>
        <p:spPr>
          <a:xfrm rot="10800000" flipV="1">
            <a:off x="5143504" y="642918"/>
            <a:ext cx="2357454" cy="171451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54" name="53 Conector recto"/>
          <p:cNvCxnSpPr/>
          <p:nvPr/>
        </p:nvCxnSpPr>
        <p:spPr>
          <a:xfrm rot="5400000">
            <a:off x="4357686" y="2357430"/>
            <a:ext cx="4429156" cy="414340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56" name="55 Conector recto"/>
          <p:cNvCxnSpPr/>
          <p:nvPr/>
        </p:nvCxnSpPr>
        <p:spPr>
          <a:xfrm flipV="1">
            <a:off x="1357290" y="5786454"/>
            <a:ext cx="2786082" cy="21431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58" name="57 Conector recto"/>
          <p:cNvCxnSpPr/>
          <p:nvPr/>
        </p:nvCxnSpPr>
        <p:spPr>
          <a:xfrm rot="16200000" flipH="1">
            <a:off x="-857288" y="2857496"/>
            <a:ext cx="5786478" cy="121444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60" name="59 Conector recto"/>
          <p:cNvCxnSpPr/>
          <p:nvPr/>
        </p:nvCxnSpPr>
        <p:spPr>
          <a:xfrm rot="16200000" flipH="1">
            <a:off x="6536545" y="892951"/>
            <a:ext cx="2428892" cy="178595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62" name="61 Conector angular"/>
          <p:cNvCxnSpPr/>
          <p:nvPr/>
        </p:nvCxnSpPr>
        <p:spPr>
          <a:xfrm flipV="1">
            <a:off x="571472" y="857232"/>
            <a:ext cx="6000792" cy="3500462"/>
          </a:xfrm>
          <a:prstGeom prst="bentConnector3">
            <a:avLst>
              <a:gd name="adj1" fmla="val 50000"/>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64" name="63 Conector angular"/>
          <p:cNvCxnSpPr/>
          <p:nvPr/>
        </p:nvCxnSpPr>
        <p:spPr>
          <a:xfrm>
            <a:off x="2928926" y="642918"/>
            <a:ext cx="5000660" cy="4214842"/>
          </a:xfrm>
          <a:prstGeom prst="bentConnector3">
            <a:avLst>
              <a:gd name="adj1" fmla="val 50000"/>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66" name="65 Conector recto"/>
          <p:cNvCxnSpPr/>
          <p:nvPr/>
        </p:nvCxnSpPr>
        <p:spPr>
          <a:xfrm flipV="1">
            <a:off x="785786" y="1214422"/>
            <a:ext cx="7715304" cy="471490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68" name="67 Conector recto"/>
          <p:cNvCxnSpPr/>
          <p:nvPr/>
        </p:nvCxnSpPr>
        <p:spPr>
          <a:xfrm rot="16200000" flipH="1">
            <a:off x="5679289" y="1178703"/>
            <a:ext cx="4143404" cy="250033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70" name="69 Conector recto"/>
          <p:cNvCxnSpPr/>
          <p:nvPr/>
        </p:nvCxnSpPr>
        <p:spPr>
          <a:xfrm rot="10800000">
            <a:off x="4786314" y="3071810"/>
            <a:ext cx="3714776" cy="221457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72" name="71 Conector angular"/>
          <p:cNvCxnSpPr/>
          <p:nvPr/>
        </p:nvCxnSpPr>
        <p:spPr>
          <a:xfrm flipV="1">
            <a:off x="2285984" y="2571744"/>
            <a:ext cx="3286148" cy="500066"/>
          </a:xfrm>
          <a:prstGeom prst="bentConnector3">
            <a:avLst>
              <a:gd name="adj1" fmla="val 50000"/>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74" name="73 Conector recto"/>
          <p:cNvCxnSpPr/>
          <p:nvPr/>
        </p:nvCxnSpPr>
        <p:spPr>
          <a:xfrm rot="5400000" flipH="1" flipV="1">
            <a:off x="3250397" y="2464587"/>
            <a:ext cx="3786214" cy="242889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76" name="75 Conector recto"/>
          <p:cNvCxnSpPr/>
          <p:nvPr/>
        </p:nvCxnSpPr>
        <p:spPr>
          <a:xfrm rot="16200000" flipH="1">
            <a:off x="3607587" y="2821777"/>
            <a:ext cx="1571636" cy="150019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78" name="77 Conector recto"/>
          <p:cNvCxnSpPr/>
          <p:nvPr/>
        </p:nvCxnSpPr>
        <p:spPr>
          <a:xfrm rot="16200000" flipH="1">
            <a:off x="642910" y="3500438"/>
            <a:ext cx="5143536" cy="57150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80" name="79 Conector recto"/>
          <p:cNvCxnSpPr/>
          <p:nvPr/>
        </p:nvCxnSpPr>
        <p:spPr>
          <a:xfrm>
            <a:off x="3643306" y="428604"/>
            <a:ext cx="4500594" cy="371477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82" name="81 Conector recto"/>
          <p:cNvCxnSpPr/>
          <p:nvPr/>
        </p:nvCxnSpPr>
        <p:spPr>
          <a:xfrm rot="5400000" flipH="1" flipV="1">
            <a:off x="-607255" y="1964521"/>
            <a:ext cx="4786346" cy="242889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84" name="83 Conector recto"/>
          <p:cNvCxnSpPr/>
          <p:nvPr/>
        </p:nvCxnSpPr>
        <p:spPr>
          <a:xfrm rot="5400000">
            <a:off x="3714744" y="2428868"/>
            <a:ext cx="5929354" cy="192882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86" name="85 Conector recto"/>
          <p:cNvCxnSpPr/>
          <p:nvPr/>
        </p:nvCxnSpPr>
        <p:spPr>
          <a:xfrm>
            <a:off x="428596" y="1785926"/>
            <a:ext cx="8215370" cy="428628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88" name="87 Conector recto"/>
          <p:cNvCxnSpPr/>
          <p:nvPr/>
        </p:nvCxnSpPr>
        <p:spPr>
          <a:xfrm rot="16200000" flipH="1">
            <a:off x="1000100" y="3286124"/>
            <a:ext cx="3429024" cy="314327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90" name="89 Conector recto"/>
          <p:cNvCxnSpPr/>
          <p:nvPr/>
        </p:nvCxnSpPr>
        <p:spPr>
          <a:xfrm>
            <a:off x="5786446" y="1643050"/>
            <a:ext cx="3000396" cy="114300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92" name="91 Conector recto"/>
          <p:cNvCxnSpPr/>
          <p:nvPr/>
        </p:nvCxnSpPr>
        <p:spPr>
          <a:xfrm>
            <a:off x="5072066" y="2285992"/>
            <a:ext cx="3786214" cy="250033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a:off x="5000628" y="4500570"/>
            <a:ext cx="2714644" cy="178595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96" name="95 Conector recto"/>
          <p:cNvCxnSpPr/>
          <p:nvPr/>
        </p:nvCxnSpPr>
        <p:spPr>
          <a:xfrm rot="5400000" flipH="1" flipV="1">
            <a:off x="3500430" y="1285860"/>
            <a:ext cx="3143272" cy="100013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98" name="97 Conector recto"/>
          <p:cNvCxnSpPr/>
          <p:nvPr/>
        </p:nvCxnSpPr>
        <p:spPr>
          <a:xfrm rot="5400000">
            <a:off x="-1143040" y="2786058"/>
            <a:ext cx="6215106" cy="121444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0" name="99 Conector recto"/>
          <p:cNvCxnSpPr/>
          <p:nvPr/>
        </p:nvCxnSpPr>
        <p:spPr>
          <a:xfrm rot="5400000">
            <a:off x="-821569" y="1535893"/>
            <a:ext cx="2786082" cy="57150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2" name="101 Conector recto"/>
          <p:cNvCxnSpPr/>
          <p:nvPr/>
        </p:nvCxnSpPr>
        <p:spPr>
          <a:xfrm>
            <a:off x="642910" y="928670"/>
            <a:ext cx="2143140" cy="128588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4" name="103 Conector recto"/>
          <p:cNvCxnSpPr/>
          <p:nvPr/>
        </p:nvCxnSpPr>
        <p:spPr>
          <a:xfrm rot="5400000">
            <a:off x="142844" y="1857364"/>
            <a:ext cx="6286544" cy="328614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6" name="105 Conector recto"/>
          <p:cNvCxnSpPr/>
          <p:nvPr/>
        </p:nvCxnSpPr>
        <p:spPr>
          <a:xfrm rot="5400000">
            <a:off x="2035951" y="2107397"/>
            <a:ext cx="5500726" cy="285752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1" name="110 Conector recto"/>
          <p:cNvCxnSpPr/>
          <p:nvPr/>
        </p:nvCxnSpPr>
        <p:spPr>
          <a:xfrm rot="5400000">
            <a:off x="3679025" y="2821777"/>
            <a:ext cx="6000792" cy="121444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3" name="112 Conector recto"/>
          <p:cNvCxnSpPr/>
          <p:nvPr/>
        </p:nvCxnSpPr>
        <p:spPr>
          <a:xfrm>
            <a:off x="5857884" y="4214818"/>
            <a:ext cx="2714644" cy="228601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5" name="114 Conector recto"/>
          <p:cNvCxnSpPr/>
          <p:nvPr/>
        </p:nvCxnSpPr>
        <p:spPr>
          <a:xfrm rot="5400000">
            <a:off x="3714744" y="2000240"/>
            <a:ext cx="5857916" cy="271464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7" name="116 Conector recto"/>
          <p:cNvCxnSpPr/>
          <p:nvPr/>
        </p:nvCxnSpPr>
        <p:spPr>
          <a:xfrm rot="5400000">
            <a:off x="-464379" y="2893215"/>
            <a:ext cx="6286544" cy="92869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0" name="119 Conector recto"/>
          <p:cNvCxnSpPr/>
          <p:nvPr/>
        </p:nvCxnSpPr>
        <p:spPr>
          <a:xfrm>
            <a:off x="1142976" y="3643314"/>
            <a:ext cx="3500462" cy="214314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2" name="121 Conector recto"/>
          <p:cNvCxnSpPr/>
          <p:nvPr/>
        </p:nvCxnSpPr>
        <p:spPr>
          <a:xfrm rot="5400000">
            <a:off x="2928926" y="2285992"/>
            <a:ext cx="6286544" cy="200026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4" name="123 Conector recto"/>
          <p:cNvCxnSpPr/>
          <p:nvPr/>
        </p:nvCxnSpPr>
        <p:spPr>
          <a:xfrm rot="16200000" flipH="1">
            <a:off x="2107389" y="1393017"/>
            <a:ext cx="5643602" cy="371477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6" name="125 Conector recto"/>
          <p:cNvCxnSpPr/>
          <p:nvPr/>
        </p:nvCxnSpPr>
        <p:spPr>
          <a:xfrm>
            <a:off x="285720" y="5000636"/>
            <a:ext cx="8215370" cy="114300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E38B">
            <a:alpha val="50000"/>
          </a:srgbClr>
        </a:solidFill>
        <a:effectLst/>
      </p:bgPr>
    </p:bg>
    <p:spTree>
      <p:nvGrpSpPr>
        <p:cNvPr id="1" name=""/>
        <p:cNvGrpSpPr/>
        <p:nvPr/>
      </p:nvGrpSpPr>
      <p:grpSpPr>
        <a:xfrm>
          <a:off x="0" y="0"/>
          <a:ext cx="0" cy="0"/>
          <a:chOff x="0" y="0"/>
          <a:chExt cx="0" cy="0"/>
        </a:xfrm>
      </p:grpSpPr>
      <p:cxnSp>
        <p:nvCxnSpPr>
          <p:cNvPr id="5" name="4 Conector recto"/>
          <p:cNvCxnSpPr/>
          <p:nvPr/>
        </p:nvCxnSpPr>
        <p:spPr>
          <a:xfrm>
            <a:off x="285720" y="285728"/>
            <a:ext cx="8358246" cy="450059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rot="5400000">
            <a:off x="1500166" y="1357298"/>
            <a:ext cx="4143404" cy="385765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rot="16200000" flipH="1">
            <a:off x="1571604" y="2928934"/>
            <a:ext cx="5357850" cy="21431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1142976" y="2143116"/>
            <a:ext cx="5786478" cy="85725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2143108" y="3929066"/>
            <a:ext cx="2643206" cy="42862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rot="16200000" flipH="1">
            <a:off x="3428992" y="3500438"/>
            <a:ext cx="5929354" cy="21431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rot="5400000">
            <a:off x="5965041" y="3964785"/>
            <a:ext cx="3500462" cy="114300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2000232" y="3429000"/>
            <a:ext cx="6715172" cy="35719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flipV="1">
            <a:off x="1500166" y="571480"/>
            <a:ext cx="2928958" cy="250033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flipV="1">
            <a:off x="3000364" y="1071546"/>
            <a:ext cx="5286412" cy="464347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a:off x="1643042" y="4214818"/>
            <a:ext cx="4572032" cy="71438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rot="16200000" flipH="1">
            <a:off x="5214942" y="3071810"/>
            <a:ext cx="4071966" cy="21431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a:off x="3571868" y="928670"/>
            <a:ext cx="4643470" cy="92869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rot="5400000">
            <a:off x="500034" y="1785926"/>
            <a:ext cx="2928958" cy="121444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34" name="33 Conector recto"/>
          <p:cNvCxnSpPr/>
          <p:nvPr/>
        </p:nvCxnSpPr>
        <p:spPr>
          <a:xfrm>
            <a:off x="1357290" y="1643050"/>
            <a:ext cx="4000528" cy="264320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rot="5400000">
            <a:off x="2571736" y="3071810"/>
            <a:ext cx="5643602" cy="78581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a:off x="928662" y="4786322"/>
            <a:ext cx="7500990" cy="85725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rot="5400000">
            <a:off x="1250133" y="2250273"/>
            <a:ext cx="5857916" cy="207170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42" name="41 Conector recto"/>
          <p:cNvCxnSpPr/>
          <p:nvPr/>
        </p:nvCxnSpPr>
        <p:spPr>
          <a:xfrm rot="5400000">
            <a:off x="-214346" y="1214422"/>
            <a:ext cx="3071834" cy="178595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rot="16200000" flipH="1">
            <a:off x="6429388" y="2143116"/>
            <a:ext cx="2857520" cy="14287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45 Conector recto"/>
          <p:cNvCxnSpPr/>
          <p:nvPr/>
        </p:nvCxnSpPr>
        <p:spPr>
          <a:xfrm rot="5400000">
            <a:off x="500034" y="785794"/>
            <a:ext cx="4714908" cy="414340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48" name="47 Conector recto"/>
          <p:cNvCxnSpPr/>
          <p:nvPr/>
        </p:nvCxnSpPr>
        <p:spPr>
          <a:xfrm rot="5400000">
            <a:off x="-678693" y="2393149"/>
            <a:ext cx="2786082" cy="28575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50" name="49 Conector recto"/>
          <p:cNvCxnSpPr/>
          <p:nvPr/>
        </p:nvCxnSpPr>
        <p:spPr>
          <a:xfrm>
            <a:off x="1714480" y="428604"/>
            <a:ext cx="2928958" cy="150019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52" name="51 Conector recto"/>
          <p:cNvCxnSpPr/>
          <p:nvPr/>
        </p:nvCxnSpPr>
        <p:spPr>
          <a:xfrm rot="10800000" flipV="1">
            <a:off x="5143504" y="642918"/>
            <a:ext cx="2357454" cy="171451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54" name="53 Conector recto"/>
          <p:cNvCxnSpPr/>
          <p:nvPr/>
        </p:nvCxnSpPr>
        <p:spPr>
          <a:xfrm rot="5400000">
            <a:off x="4357686" y="2357430"/>
            <a:ext cx="4429156" cy="414340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56" name="55 Conector recto"/>
          <p:cNvCxnSpPr/>
          <p:nvPr/>
        </p:nvCxnSpPr>
        <p:spPr>
          <a:xfrm flipV="1">
            <a:off x="1357290" y="5786454"/>
            <a:ext cx="2786082" cy="21431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58" name="57 Conector recto"/>
          <p:cNvCxnSpPr/>
          <p:nvPr/>
        </p:nvCxnSpPr>
        <p:spPr>
          <a:xfrm rot="16200000" flipH="1">
            <a:off x="-857288" y="2857496"/>
            <a:ext cx="5786478" cy="121444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60" name="59 Conector recto"/>
          <p:cNvCxnSpPr/>
          <p:nvPr/>
        </p:nvCxnSpPr>
        <p:spPr>
          <a:xfrm rot="16200000" flipH="1">
            <a:off x="6536545" y="892951"/>
            <a:ext cx="2428892" cy="178595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62" name="61 Conector angular"/>
          <p:cNvCxnSpPr/>
          <p:nvPr/>
        </p:nvCxnSpPr>
        <p:spPr>
          <a:xfrm flipV="1">
            <a:off x="571472" y="857232"/>
            <a:ext cx="6000792" cy="3500462"/>
          </a:xfrm>
          <a:prstGeom prst="bentConnector3">
            <a:avLst>
              <a:gd name="adj1" fmla="val 50000"/>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64" name="63 Conector angular"/>
          <p:cNvCxnSpPr/>
          <p:nvPr/>
        </p:nvCxnSpPr>
        <p:spPr>
          <a:xfrm>
            <a:off x="2928926" y="642918"/>
            <a:ext cx="5000660" cy="4214842"/>
          </a:xfrm>
          <a:prstGeom prst="bentConnector3">
            <a:avLst>
              <a:gd name="adj1" fmla="val 50000"/>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66" name="65 Conector recto"/>
          <p:cNvCxnSpPr/>
          <p:nvPr/>
        </p:nvCxnSpPr>
        <p:spPr>
          <a:xfrm flipV="1">
            <a:off x="785786" y="1214422"/>
            <a:ext cx="7715304" cy="471490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68" name="67 Conector recto"/>
          <p:cNvCxnSpPr/>
          <p:nvPr/>
        </p:nvCxnSpPr>
        <p:spPr>
          <a:xfrm rot="16200000" flipH="1">
            <a:off x="5679289" y="1178703"/>
            <a:ext cx="4143404" cy="250033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70" name="69 Conector recto"/>
          <p:cNvCxnSpPr/>
          <p:nvPr/>
        </p:nvCxnSpPr>
        <p:spPr>
          <a:xfrm rot="10800000">
            <a:off x="4786314" y="3071810"/>
            <a:ext cx="3714776" cy="221457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72" name="71 Conector angular"/>
          <p:cNvCxnSpPr/>
          <p:nvPr/>
        </p:nvCxnSpPr>
        <p:spPr>
          <a:xfrm flipV="1">
            <a:off x="2285984" y="2571744"/>
            <a:ext cx="3286148" cy="500066"/>
          </a:xfrm>
          <a:prstGeom prst="bentConnector3">
            <a:avLst>
              <a:gd name="adj1" fmla="val 50000"/>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74" name="73 Conector recto"/>
          <p:cNvCxnSpPr/>
          <p:nvPr/>
        </p:nvCxnSpPr>
        <p:spPr>
          <a:xfrm rot="5400000" flipH="1" flipV="1">
            <a:off x="3250397" y="2464587"/>
            <a:ext cx="3786214" cy="242889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76" name="75 Conector recto"/>
          <p:cNvCxnSpPr/>
          <p:nvPr/>
        </p:nvCxnSpPr>
        <p:spPr>
          <a:xfrm rot="16200000" flipH="1">
            <a:off x="3607587" y="2821777"/>
            <a:ext cx="1571636" cy="150019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78" name="77 Conector recto"/>
          <p:cNvCxnSpPr/>
          <p:nvPr/>
        </p:nvCxnSpPr>
        <p:spPr>
          <a:xfrm rot="16200000" flipH="1">
            <a:off x="642910" y="3500438"/>
            <a:ext cx="5143536" cy="57150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80" name="79 Conector recto"/>
          <p:cNvCxnSpPr/>
          <p:nvPr/>
        </p:nvCxnSpPr>
        <p:spPr>
          <a:xfrm>
            <a:off x="3643306" y="428604"/>
            <a:ext cx="4500594" cy="371477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82" name="81 Conector recto"/>
          <p:cNvCxnSpPr/>
          <p:nvPr/>
        </p:nvCxnSpPr>
        <p:spPr>
          <a:xfrm rot="5400000" flipH="1" flipV="1">
            <a:off x="-607255" y="1964521"/>
            <a:ext cx="4786346" cy="242889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84" name="83 Conector recto"/>
          <p:cNvCxnSpPr/>
          <p:nvPr/>
        </p:nvCxnSpPr>
        <p:spPr>
          <a:xfrm rot="5400000">
            <a:off x="3714744" y="2428868"/>
            <a:ext cx="5929354" cy="192882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86" name="85 Conector recto"/>
          <p:cNvCxnSpPr/>
          <p:nvPr/>
        </p:nvCxnSpPr>
        <p:spPr>
          <a:xfrm>
            <a:off x="428596" y="1785926"/>
            <a:ext cx="8215370" cy="428628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88" name="87 Conector recto"/>
          <p:cNvCxnSpPr/>
          <p:nvPr/>
        </p:nvCxnSpPr>
        <p:spPr>
          <a:xfrm rot="16200000" flipH="1">
            <a:off x="1000100" y="3286124"/>
            <a:ext cx="3429024" cy="314327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90" name="89 Conector recto"/>
          <p:cNvCxnSpPr/>
          <p:nvPr/>
        </p:nvCxnSpPr>
        <p:spPr>
          <a:xfrm>
            <a:off x="5786446" y="1643050"/>
            <a:ext cx="3000396" cy="114300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92" name="91 Conector recto"/>
          <p:cNvCxnSpPr/>
          <p:nvPr/>
        </p:nvCxnSpPr>
        <p:spPr>
          <a:xfrm>
            <a:off x="5072066" y="2285992"/>
            <a:ext cx="3786214" cy="250033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a:off x="5000628" y="4500570"/>
            <a:ext cx="2714644" cy="178595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96" name="95 Conector recto"/>
          <p:cNvCxnSpPr/>
          <p:nvPr/>
        </p:nvCxnSpPr>
        <p:spPr>
          <a:xfrm rot="5400000" flipH="1" flipV="1">
            <a:off x="3500430" y="1285860"/>
            <a:ext cx="3143272" cy="100013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98" name="97 Conector recto"/>
          <p:cNvCxnSpPr/>
          <p:nvPr/>
        </p:nvCxnSpPr>
        <p:spPr>
          <a:xfrm rot="5400000">
            <a:off x="-1143040" y="2786058"/>
            <a:ext cx="6215106" cy="121444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0" name="99 Conector recto"/>
          <p:cNvCxnSpPr/>
          <p:nvPr/>
        </p:nvCxnSpPr>
        <p:spPr>
          <a:xfrm rot="5400000">
            <a:off x="-821569" y="1535893"/>
            <a:ext cx="2786082" cy="57150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2" name="101 Conector recto"/>
          <p:cNvCxnSpPr/>
          <p:nvPr/>
        </p:nvCxnSpPr>
        <p:spPr>
          <a:xfrm>
            <a:off x="642910" y="928670"/>
            <a:ext cx="2143140" cy="128588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4" name="103 Conector recto"/>
          <p:cNvCxnSpPr/>
          <p:nvPr/>
        </p:nvCxnSpPr>
        <p:spPr>
          <a:xfrm rot="5400000">
            <a:off x="142844" y="1857364"/>
            <a:ext cx="6286544" cy="328614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6" name="105 Conector recto"/>
          <p:cNvCxnSpPr/>
          <p:nvPr/>
        </p:nvCxnSpPr>
        <p:spPr>
          <a:xfrm rot="5400000">
            <a:off x="2035951" y="2107397"/>
            <a:ext cx="5500726" cy="285752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1" name="110 Conector recto"/>
          <p:cNvCxnSpPr/>
          <p:nvPr/>
        </p:nvCxnSpPr>
        <p:spPr>
          <a:xfrm rot="5400000">
            <a:off x="3679025" y="2821777"/>
            <a:ext cx="6000792" cy="121444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3" name="112 Conector recto"/>
          <p:cNvCxnSpPr/>
          <p:nvPr/>
        </p:nvCxnSpPr>
        <p:spPr>
          <a:xfrm>
            <a:off x="5857884" y="4214818"/>
            <a:ext cx="2714644" cy="228601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5" name="114 Conector recto"/>
          <p:cNvCxnSpPr/>
          <p:nvPr/>
        </p:nvCxnSpPr>
        <p:spPr>
          <a:xfrm rot="5400000">
            <a:off x="3714744" y="2000240"/>
            <a:ext cx="5857916" cy="271464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7" name="116 Conector recto"/>
          <p:cNvCxnSpPr/>
          <p:nvPr/>
        </p:nvCxnSpPr>
        <p:spPr>
          <a:xfrm rot="5400000">
            <a:off x="-464379" y="2893215"/>
            <a:ext cx="6286544" cy="92869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0" name="119 Conector recto"/>
          <p:cNvCxnSpPr/>
          <p:nvPr/>
        </p:nvCxnSpPr>
        <p:spPr>
          <a:xfrm>
            <a:off x="1142976" y="3643314"/>
            <a:ext cx="3500462" cy="214314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2" name="121 Conector recto"/>
          <p:cNvCxnSpPr/>
          <p:nvPr/>
        </p:nvCxnSpPr>
        <p:spPr>
          <a:xfrm rot="5400000">
            <a:off x="2928926" y="2285992"/>
            <a:ext cx="6286544" cy="200026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4" name="123 Conector recto"/>
          <p:cNvCxnSpPr/>
          <p:nvPr/>
        </p:nvCxnSpPr>
        <p:spPr>
          <a:xfrm rot="16200000" flipH="1">
            <a:off x="2107389" y="1393017"/>
            <a:ext cx="5643602" cy="371477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6" name="125 Conector recto"/>
          <p:cNvCxnSpPr/>
          <p:nvPr/>
        </p:nvCxnSpPr>
        <p:spPr>
          <a:xfrm>
            <a:off x="285720" y="5000636"/>
            <a:ext cx="8215370" cy="114300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63" name="62 Conector recto"/>
          <p:cNvCxnSpPr/>
          <p:nvPr/>
        </p:nvCxnSpPr>
        <p:spPr>
          <a:xfrm>
            <a:off x="4714876" y="4500570"/>
            <a:ext cx="3286148" cy="107157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67" name="66 Conector recto"/>
          <p:cNvCxnSpPr/>
          <p:nvPr/>
        </p:nvCxnSpPr>
        <p:spPr>
          <a:xfrm flipV="1">
            <a:off x="4643438" y="4071942"/>
            <a:ext cx="2214578" cy="207170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71" name="70 Conector recto"/>
          <p:cNvCxnSpPr/>
          <p:nvPr/>
        </p:nvCxnSpPr>
        <p:spPr>
          <a:xfrm rot="16200000" flipH="1">
            <a:off x="5107785" y="5036355"/>
            <a:ext cx="2643206" cy="71438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75" name="74 Conector recto"/>
          <p:cNvCxnSpPr/>
          <p:nvPr/>
        </p:nvCxnSpPr>
        <p:spPr>
          <a:xfrm>
            <a:off x="214282" y="2214554"/>
            <a:ext cx="8215370" cy="335758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79" name="78 Conector recto"/>
          <p:cNvCxnSpPr/>
          <p:nvPr/>
        </p:nvCxnSpPr>
        <p:spPr>
          <a:xfrm flipV="1">
            <a:off x="4357686" y="3214686"/>
            <a:ext cx="4429156" cy="292895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83" name="82 Conector recto"/>
          <p:cNvCxnSpPr/>
          <p:nvPr/>
        </p:nvCxnSpPr>
        <p:spPr>
          <a:xfrm rot="10800000" flipV="1">
            <a:off x="4500562" y="4643446"/>
            <a:ext cx="2714644" cy="57150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87" name="86 Conector recto"/>
          <p:cNvCxnSpPr/>
          <p:nvPr/>
        </p:nvCxnSpPr>
        <p:spPr>
          <a:xfrm rot="16200000" flipH="1">
            <a:off x="5464975" y="4179099"/>
            <a:ext cx="2643206" cy="214314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91" name="90 Conector recto"/>
          <p:cNvCxnSpPr/>
          <p:nvPr/>
        </p:nvCxnSpPr>
        <p:spPr>
          <a:xfrm rot="10800000" flipV="1">
            <a:off x="3500430" y="4429132"/>
            <a:ext cx="4000528" cy="135732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95" name="94 Conector recto"/>
          <p:cNvCxnSpPr/>
          <p:nvPr/>
        </p:nvCxnSpPr>
        <p:spPr>
          <a:xfrm>
            <a:off x="5857884" y="4286256"/>
            <a:ext cx="2214578" cy="207170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99" name="98 Conector recto"/>
          <p:cNvCxnSpPr/>
          <p:nvPr/>
        </p:nvCxnSpPr>
        <p:spPr>
          <a:xfrm rot="10800000" flipV="1">
            <a:off x="2857488" y="4286256"/>
            <a:ext cx="4714908" cy="200026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3" name="102 Conector recto"/>
          <p:cNvCxnSpPr/>
          <p:nvPr/>
        </p:nvCxnSpPr>
        <p:spPr>
          <a:xfrm rot="16200000" flipH="1">
            <a:off x="5536413" y="4179099"/>
            <a:ext cx="2143140" cy="192882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7" name="106 Conector recto"/>
          <p:cNvCxnSpPr/>
          <p:nvPr/>
        </p:nvCxnSpPr>
        <p:spPr>
          <a:xfrm rot="16200000" flipH="1">
            <a:off x="4964909" y="5322107"/>
            <a:ext cx="2643206" cy="14287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9" name="108 Conector recto"/>
          <p:cNvCxnSpPr/>
          <p:nvPr/>
        </p:nvCxnSpPr>
        <p:spPr>
          <a:xfrm rot="10800000" flipV="1">
            <a:off x="4214810" y="4214818"/>
            <a:ext cx="2786082" cy="242889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2" name="111 Conector recto"/>
          <p:cNvCxnSpPr/>
          <p:nvPr/>
        </p:nvCxnSpPr>
        <p:spPr>
          <a:xfrm rot="16200000" flipH="1">
            <a:off x="4893471" y="5107793"/>
            <a:ext cx="2714644" cy="50006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6" name="115 Conector recto"/>
          <p:cNvCxnSpPr/>
          <p:nvPr/>
        </p:nvCxnSpPr>
        <p:spPr>
          <a:xfrm>
            <a:off x="3643306" y="2786058"/>
            <a:ext cx="3929090" cy="285752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9" name="118 Conector recto"/>
          <p:cNvCxnSpPr/>
          <p:nvPr/>
        </p:nvCxnSpPr>
        <p:spPr>
          <a:xfrm rot="10800000">
            <a:off x="5357818" y="4714884"/>
            <a:ext cx="2857520" cy="7143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3" name="122 Conector recto"/>
          <p:cNvCxnSpPr/>
          <p:nvPr/>
        </p:nvCxnSpPr>
        <p:spPr>
          <a:xfrm rot="16200000" flipV="1">
            <a:off x="5357818" y="4643446"/>
            <a:ext cx="2214578" cy="107157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7" name="126 Conector recto"/>
          <p:cNvCxnSpPr/>
          <p:nvPr/>
        </p:nvCxnSpPr>
        <p:spPr>
          <a:xfrm rot="16200000" flipH="1">
            <a:off x="5357818" y="3929066"/>
            <a:ext cx="2286016" cy="185738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9" name="128 Conector recto"/>
          <p:cNvCxnSpPr/>
          <p:nvPr/>
        </p:nvCxnSpPr>
        <p:spPr>
          <a:xfrm rot="5400000" flipH="1" flipV="1">
            <a:off x="4964909" y="4964917"/>
            <a:ext cx="2071702" cy="100013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31" name="130 Conector recto"/>
          <p:cNvCxnSpPr/>
          <p:nvPr/>
        </p:nvCxnSpPr>
        <p:spPr>
          <a:xfrm>
            <a:off x="4857752" y="3786190"/>
            <a:ext cx="3857652" cy="264320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33" name="132 Conector recto"/>
          <p:cNvCxnSpPr/>
          <p:nvPr/>
        </p:nvCxnSpPr>
        <p:spPr>
          <a:xfrm rot="5400000">
            <a:off x="4500562" y="2643182"/>
            <a:ext cx="4643470" cy="307183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35" name="134 Conector recto"/>
          <p:cNvCxnSpPr/>
          <p:nvPr/>
        </p:nvCxnSpPr>
        <p:spPr>
          <a:xfrm rot="5400000">
            <a:off x="4607719" y="4036223"/>
            <a:ext cx="3500462" cy="142876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37" name="136 Conector recto"/>
          <p:cNvCxnSpPr/>
          <p:nvPr/>
        </p:nvCxnSpPr>
        <p:spPr>
          <a:xfrm rot="16200000" flipH="1">
            <a:off x="4786314" y="4786322"/>
            <a:ext cx="3214710" cy="35719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39" name="138 Conector recto"/>
          <p:cNvCxnSpPr/>
          <p:nvPr/>
        </p:nvCxnSpPr>
        <p:spPr>
          <a:xfrm>
            <a:off x="857224" y="4071942"/>
            <a:ext cx="5643602" cy="71438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41" name="140 Conector recto"/>
          <p:cNvCxnSpPr/>
          <p:nvPr/>
        </p:nvCxnSpPr>
        <p:spPr>
          <a:xfrm flipV="1">
            <a:off x="3643306" y="4429132"/>
            <a:ext cx="3143272" cy="207170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43" name="142 Conector recto"/>
          <p:cNvCxnSpPr/>
          <p:nvPr/>
        </p:nvCxnSpPr>
        <p:spPr>
          <a:xfrm rot="10800000">
            <a:off x="5786446" y="4643446"/>
            <a:ext cx="2857520" cy="50006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45" name="144 Conector recto"/>
          <p:cNvCxnSpPr/>
          <p:nvPr/>
        </p:nvCxnSpPr>
        <p:spPr>
          <a:xfrm rot="5400000">
            <a:off x="6107917" y="4250537"/>
            <a:ext cx="2357454" cy="214314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47" name="146 Conector recto"/>
          <p:cNvCxnSpPr/>
          <p:nvPr/>
        </p:nvCxnSpPr>
        <p:spPr>
          <a:xfrm rot="5400000">
            <a:off x="7000892" y="4929198"/>
            <a:ext cx="2000264" cy="128588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49" name="148 Conector recto"/>
          <p:cNvCxnSpPr/>
          <p:nvPr/>
        </p:nvCxnSpPr>
        <p:spPr>
          <a:xfrm rot="16200000" flipH="1">
            <a:off x="2893219" y="3250393"/>
            <a:ext cx="6572272" cy="64294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52" name="151 Conector recto"/>
          <p:cNvCxnSpPr/>
          <p:nvPr/>
        </p:nvCxnSpPr>
        <p:spPr>
          <a:xfrm flipV="1">
            <a:off x="3143240" y="3714752"/>
            <a:ext cx="5072098" cy="285752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54" name="153 Conector recto"/>
          <p:cNvCxnSpPr/>
          <p:nvPr/>
        </p:nvCxnSpPr>
        <p:spPr>
          <a:xfrm rot="16200000" flipH="1">
            <a:off x="4464843" y="2964653"/>
            <a:ext cx="3071834" cy="300039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56" name="155 Conector recto"/>
          <p:cNvCxnSpPr/>
          <p:nvPr/>
        </p:nvCxnSpPr>
        <p:spPr>
          <a:xfrm flipV="1">
            <a:off x="4714876" y="4714884"/>
            <a:ext cx="2286016" cy="21431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58" name="157 Conector recto"/>
          <p:cNvCxnSpPr/>
          <p:nvPr/>
        </p:nvCxnSpPr>
        <p:spPr>
          <a:xfrm>
            <a:off x="1285852" y="357166"/>
            <a:ext cx="5643602" cy="485778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60" name="159 Conector recto"/>
          <p:cNvCxnSpPr/>
          <p:nvPr/>
        </p:nvCxnSpPr>
        <p:spPr>
          <a:xfrm flipV="1">
            <a:off x="1000100" y="4500570"/>
            <a:ext cx="6286544" cy="171451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62" name="161 Conector recto"/>
          <p:cNvCxnSpPr/>
          <p:nvPr/>
        </p:nvCxnSpPr>
        <p:spPr>
          <a:xfrm rot="10800000" flipV="1">
            <a:off x="5500694" y="3500438"/>
            <a:ext cx="3500462" cy="178595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64" name="163 Conector recto"/>
          <p:cNvCxnSpPr/>
          <p:nvPr/>
        </p:nvCxnSpPr>
        <p:spPr>
          <a:xfrm rot="5400000">
            <a:off x="4357686" y="2214554"/>
            <a:ext cx="4929222" cy="378621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66" name="165 Conector recto"/>
          <p:cNvCxnSpPr/>
          <p:nvPr/>
        </p:nvCxnSpPr>
        <p:spPr>
          <a:xfrm rot="16200000" flipH="1">
            <a:off x="5393537" y="4536289"/>
            <a:ext cx="2714644" cy="150019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38B">
            <a:alpha val="50000"/>
          </a:srgbClr>
        </a:solidFill>
        <a:effectLst/>
      </p:bgPr>
    </p:bg>
    <p:spTree>
      <p:nvGrpSpPr>
        <p:cNvPr id="1" name=""/>
        <p:cNvGrpSpPr/>
        <p:nvPr/>
      </p:nvGrpSpPr>
      <p:grpSpPr>
        <a:xfrm>
          <a:off x="0" y="0"/>
          <a:ext cx="0" cy="0"/>
          <a:chOff x="0" y="0"/>
          <a:chExt cx="0" cy="0"/>
        </a:xfrm>
      </p:grpSpPr>
      <p:cxnSp>
        <p:nvCxnSpPr>
          <p:cNvPr id="5" name="4 Conector recto"/>
          <p:cNvCxnSpPr/>
          <p:nvPr/>
        </p:nvCxnSpPr>
        <p:spPr>
          <a:xfrm>
            <a:off x="285720" y="285728"/>
            <a:ext cx="8358246" cy="450059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rot="5400000">
            <a:off x="1500166" y="1357298"/>
            <a:ext cx="4143404" cy="385765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rot="16200000" flipH="1">
            <a:off x="1571604" y="2928934"/>
            <a:ext cx="5357850" cy="21431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1142976" y="2143116"/>
            <a:ext cx="5786478" cy="85725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2143108" y="3929066"/>
            <a:ext cx="2643206" cy="42862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rot="16200000" flipH="1">
            <a:off x="3428992" y="3500438"/>
            <a:ext cx="5929354" cy="21431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rot="5400000">
            <a:off x="5965041" y="3964785"/>
            <a:ext cx="3500462" cy="114300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2000232" y="3429000"/>
            <a:ext cx="6715172" cy="35719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flipV="1">
            <a:off x="1500166" y="571480"/>
            <a:ext cx="2928958" cy="250033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flipV="1">
            <a:off x="3000364" y="1071546"/>
            <a:ext cx="5286412" cy="464347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a:off x="1643042" y="4214818"/>
            <a:ext cx="4572032" cy="71438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rot="16200000" flipH="1">
            <a:off x="5214942" y="3071810"/>
            <a:ext cx="4071966" cy="21431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a:off x="3571868" y="928670"/>
            <a:ext cx="4643470" cy="92869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rot="5400000">
            <a:off x="500034" y="1785926"/>
            <a:ext cx="2928958" cy="121444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34" name="33 Conector recto"/>
          <p:cNvCxnSpPr/>
          <p:nvPr/>
        </p:nvCxnSpPr>
        <p:spPr>
          <a:xfrm>
            <a:off x="1357290" y="1643050"/>
            <a:ext cx="4000528" cy="264320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rot="5400000">
            <a:off x="2571736" y="3071810"/>
            <a:ext cx="5643602" cy="78581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a:off x="928662" y="4786322"/>
            <a:ext cx="7500990" cy="85725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rot="5400000">
            <a:off x="1250133" y="2250273"/>
            <a:ext cx="5857916" cy="207170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42" name="41 Conector recto"/>
          <p:cNvCxnSpPr/>
          <p:nvPr/>
        </p:nvCxnSpPr>
        <p:spPr>
          <a:xfrm rot="5400000">
            <a:off x="-214346" y="1214422"/>
            <a:ext cx="3071834" cy="178595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rot="16200000" flipH="1">
            <a:off x="6429388" y="2143116"/>
            <a:ext cx="2857520" cy="14287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45 Conector recto"/>
          <p:cNvCxnSpPr/>
          <p:nvPr/>
        </p:nvCxnSpPr>
        <p:spPr>
          <a:xfrm rot="5400000">
            <a:off x="500034" y="785794"/>
            <a:ext cx="4714908" cy="414340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48" name="47 Conector recto"/>
          <p:cNvCxnSpPr/>
          <p:nvPr/>
        </p:nvCxnSpPr>
        <p:spPr>
          <a:xfrm rot="5400000">
            <a:off x="-678693" y="2393149"/>
            <a:ext cx="2786082" cy="28575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50" name="49 Conector recto"/>
          <p:cNvCxnSpPr/>
          <p:nvPr/>
        </p:nvCxnSpPr>
        <p:spPr>
          <a:xfrm>
            <a:off x="1714480" y="428604"/>
            <a:ext cx="2928958" cy="150019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52" name="51 Conector recto"/>
          <p:cNvCxnSpPr/>
          <p:nvPr/>
        </p:nvCxnSpPr>
        <p:spPr>
          <a:xfrm rot="10800000" flipV="1">
            <a:off x="5143504" y="642918"/>
            <a:ext cx="2357454" cy="171451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54" name="53 Conector recto"/>
          <p:cNvCxnSpPr/>
          <p:nvPr/>
        </p:nvCxnSpPr>
        <p:spPr>
          <a:xfrm rot="5400000">
            <a:off x="4357686" y="2357430"/>
            <a:ext cx="4429156" cy="414340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56" name="55 Conector recto"/>
          <p:cNvCxnSpPr/>
          <p:nvPr/>
        </p:nvCxnSpPr>
        <p:spPr>
          <a:xfrm flipV="1">
            <a:off x="1357290" y="5786454"/>
            <a:ext cx="2786082" cy="21431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58" name="57 Conector recto"/>
          <p:cNvCxnSpPr/>
          <p:nvPr/>
        </p:nvCxnSpPr>
        <p:spPr>
          <a:xfrm rot="16200000" flipH="1">
            <a:off x="-857288" y="2857496"/>
            <a:ext cx="5786478" cy="121444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60" name="59 Conector recto"/>
          <p:cNvCxnSpPr/>
          <p:nvPr/>
        </p:nvCxnSpPr>
        <p:spPr>
          <a:xfrm rot="16200000" flipH="1">
            <a:off x="6536545" y="892951"/>
            <a:ext cx="2428892" cy="178595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62" name="61 Conector angular"/>
          <p:cNvCxnSpPr/>
          <p:nvPr/>
        </p:nvCxnSpPr>
        <p:spPr>
          <a:xfrm flipV="1">
            <a:off x="571472" y="857232"/>
            <a:ext cx="6000792" cy="3500462"/>
          </a:xfrm>
          <a:prstGeom prst="bentConnector3">
            <a:avLst>
              <a:gd name="adj1" fmla="val 50000"/>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64" name="63 Conector angular"/>
          <p:cNvCxnSpPr/>
          <p:nvPr/>
        </p:nvCxnSpPr>
        <p:spPr>
          <a:xfrm>
            <a:off x="2928926" y="642918"/>
            <a:ext cx="5000660" cy="4214842"/>
          </a:xfrm>
          <a:prstGeom prst="bentConnector3">
            <a:avLst>
              <a:gd name="adj1" fmla="val 50000"/>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66" name="65 Conector recto"/>
          <p:cNvCxnSpPr/>
          <p:nvPr/>
        </p:nvCxnSpPr>
        <p:spPr>
          <a:xfrm flipV="1">
            <a:off x="785786" y="1214422"/>
            <a:ext cx="7715304" cy="471490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68" name="67 Conector recto"/>
          <p:cNvCxnSpPr/>
          <p:nvPr/>
        </p:nvCxnSpPr>
        <p:spPr>
          <a:xfrm rot="16200000" flipH="1">
            <a:off x="5679289" y="1178703"/>
            <a:ext cx="4143404" cy="250033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70" name="69 Conector recto"/>
          <p:cNvCxnSpPr/>
          <p:nvPr/>
        </p:nvCxnSpPr>
        <p:spPr>
          <a:xfrm rot="10800000">
            <a:off x="4786314" y="3071810"/>
            <a:ext cx="3714776" cy="221457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72" name="71 Conector angular"/>
          <p:cNvCxnSpPr/>
          <p:nvPr/>
        </p:nvCxnSpPr>
        <p:spPr>
          <a:xfrm flipV="1">
            <a:off x="2285984" y="2571744"/>
            <a:ext cx="3286148" cy="500066"/>
          </a:xfrm>
          <a:prstGeom prst="bentConnector3">
            <a:avLst>
              <a:gd name="adj1" fmla="val 50000"/>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74" name="73 Conector recto"/>
          <p:cNvCxnSpPr/>
          <p:nvPr/>
        </p:nvCxnSpPr>
        <p:spPr>
          <a:xfrm rot="5400000" flipH="1" flipV="1">
            <a:off x="3250397" y="2464587"/>
            <a:ext cx="3786214" cy="242889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76" name="75 Conector recto"/>
          <p:cNvCxnSpPr/>
          <p:nvPr/>
        </p:nvCxnSpPr>
        <p:spPr>
          <a:xfrm rot="16200000" flipH="1">
            <a:off x="3607587" y="2821777"/>
            <a:ext cx="1571636" cy="150019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78" name="77 Conector recto"/>
          <p:cNvCxnSpPr/>
          <p:nvPr/>
        </p:nvCxnSpPr>
        <p:spPr>
          <a:xfrm rot="16200000" flipH="1">
            <a:off x="642910" y="3500438"/>
            <a:ext cx="5143536" cy="57150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80" name="79 Conector recto"/>
          <p:cNvCxnSpPr/>
          <p:nvPr/>
        </p:nvCxnSpPr>
        <p:spPr>
          <a:xfrm>
            <a:off x="3643306" y="428604"/>
            <a:ext cx="4500594" cy="371477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82" name="81 Conector recto"/>
          <p:cNvCxnSpPr/>
          <p:nvPr/>
        </p:nvCxnSpPr>
        <p:spPr>
          <a:xfrm rot="5400000" flipH="1" flipV="1">
            <a:off x="-607255" y="1964521"/>
            <a:ext cx="4786346" cy="242889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84" name="83 Conector recto"/>
          <p:cNvCxnSpPr/>
          <p:nvPr/>
        </p:nvCxnSpPr>
        <p:spPr>
          <a:xfrm rot="5400000">
            <a:off x="3714744" y="2428868"/>
            <a:ext cx="5929354" cy="192882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86" name="85 Conector recto"/>
          <p:cNvCxnSpPr/>
          <p:nvPr/>
        </p:nvCxnSpPr>
        <p:spPr>
          <a:xfrm>
            <a:off x="428596" y="1785926"/>
            <a:ext cx="8215370" cy="428628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88" name="87 Conector recto"/>
          <p:cNvCxnSpPr/>
          <p:nvPr/>
        </p:nvCxnSpPr>
        <p:spPr>
          <a:xfrm rot="16200000" flipH="1">
            <a:off x="1000100" y="3286124"/>
            <a:ext cx="3429024" cy="314327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90" name="89 Conector recto"/>
          <p:cNvCxnSpPr/>
          <p:nvPr/>
        </p:nvCxnSpPr>
        <p:spPr>
          <a:xfrm>
            <a:off x="5786446" y="1643050"/>
            <a:ext cx="3000396" cy="114300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92" name="91 Conector recto"/>
          <p:cNvCxnSpPr/>
          <p:nvPr/>
        </p:nvCxnSpPr>
        <p:spPr>
          <a:xfrm>
            <a:off x="5072066" y="2285992"/>
            <a:ext cx="3786214" cy="250033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a:off x="5000628" y="4500570"/>
            <a:ext cx="2714644" cy="178595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96" name="95 Conector recto"/>
          <p:cNvCxnSpPr/>
          <p:nvPr/>
        </p:nvCxnSpPr>
        <p:spPr>
          <a:xfrm rot="5400000" flipH="1" flipV="1">
            <a:off x="3500430" y="1285860"/>
            <a:ext cx="3143272" cy="100013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98" name="97 Conector recto"/>
          <p:cNvCxnSpPr/>
          <p:nvPr/>
        </p:nvCxnSpPr>
        <p:spPr>
          <a:xfrm rot="5400000">
            <a:off x="-1143040" y="2786058"/>
            <a:ext cx="6215106" cy="121444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0" name="99 Conector recto"/>
          <p:cNvCxnSpPr/>
          <p:nvPr/>
        </p:nvCxnSpPr>
        <p:spPr>
          <a:xfrm rot="5400000">
            <a:off x="-821569" y="1535893"/>
            <a:ext cx="2786082" cy="57150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2" name="101 Conector recto"/>
          <p:cNvCxnSpPr/>
          <p:nvPr/>
        </p:nvCxnSpPr>
        <p:spPr>
          <a:xfrm>
            <a:off x="642910" y="928670"/>
            <a:ext cx="2143140" cy="128588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4" name="103 Conector recto"/>
          <p:cNvCxnSpPr/>
          <p:nvPr/>
        </p:nvCxnSpPr>
        <p:spPr>
          <a:xfrm rot="5400000">
            <a:off x="142844" y="1857364"/>
            <a:ext cx="6286544" cy="328614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6" name="105 Conector recto"/>
          <p:cNvCxnSpPr/>
          <p:nvPr/>
        </p:nvCxnSpPr>
        <p:spPr>
          <a:xfrm rot="5400000">
            <a:off x="2035951" y="2107397"/>
            <a:ext cx="5500726" cy="285752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1" name="110 Conector recto"/>
          <p:cNvCxnSpPr/>
          <p:nvPr/>
        </p:nvCxnSpPr>
        <p:spPr>
          <a:xfrm rot="5400000">
            <a:off x="3679025" y="2821777"/>
            <a:ext cx="6000792" cy="121444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3" name="112 Conector recto"/>
          <p:cNvCxnSpPr/>
          <p:nvPr/>
        </p:nvCxnSpPr>
        <p:spPr>
          <a:xfrm>
            <a:off x="5857884" y="4214818"/>
            <a:ext cx="2714644" cy="228601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5" name="114 Conector recto"/>
          <p:cNvCxnSpPr/>
          <p:nvPr/>
        </p:nvCxnSpPr>
        <p:spPr>
          <a:xfrm rot="5400000">
            <a:off x="3714744" y="2000240"/>
            <a:ext cx="5857916" cy="271464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7" name="116 Conector recto"/>
          <p:cNvCxnSpPr/>
          <p:nvPr/>
        </p:nvCxnSpPr>
        <p:spPr>
          <a:xfrm rot="5400000">
            <a:off x="-464379" y="2893215"/>
            <a:ext cx="6286544" cy="92869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0" name="119 Conector recto"/>
          <p:cNvCxnSpPr/>
          <p:nvPr/>
        </p:nvCxnSpPr>
        <p:spPr>
          <a:xfrm>
            <a:off x="1142976" y="3643314"/>
            <a:ext cx="3500462" cy="214314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2" name="121 Conector recto"/>
          <p:cNvCxnSpPr/>
          <p:nvPr/>
        </p:nvCxnSpPr>
        <p:spPr>
          <a:xfrm rot="5400000">
            <a:off x="2928926" y="2285992"/>
            <a:ext cx="6286544" cy="200026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4" name="123 Conector recto"/>
          <p:cNvCxnSpPr/>
          <p:nvPr/>
        </p:nvCxnSpPr>
        <p:spPr>
          <a:xfrm rot="16200000" flipH="1">
            <a:off x="2107389" y="1393017"/>
            <a:ext cx="5643602" cy="371477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6" name="125 Conector recto"/>
          <p:cNvCxnSpPr/>
          <p:nvPr/>
        </p:nvCxnSpPr>
        <p:spPr>
          <a:xfrm>
            <a:off x="285720" y="5000636"/>
            <a:ext cx="8215370" cy="114300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63" name="62 Conector recto"/>
          <p:cNvCxnSpPr/>
          <p:nvPr/>
        </p:nvCxnSpPr>
        <p:spPr>
          <a:xfrm>
            <a:off x="4714876" y="4500570"/>
            <a:ext cx="3286148" cy="107157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67" name="66 Conector recto"/>
          <p:cNvCxnSpPr/>
          <p:nvPr/>
        </p:nvCxnSpPr>
        <p:spPr>
          <a:xfrm flipV="1">
            <a:off x="4643438" y="4071942"/>
            <a:ext cx="2214578" cy="207170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71" name="70 Conector recto"/>
          <p:cNvCxnSpPr/>
          <p:nvPr/>
        </p:nvCxnSpPr>
        <p:spPr>
          <a:xfrm rot="16200000" flipH="1">
            <a:off x="5107785" y="5036355"/>
            <a:ext cx="2643206" cy="71438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75" name="74 Conector recto"/>
          <p:cNvCxnSpPr/>
          <p:nvPr/>
        </p:nvCxnSpPr>
        <p:spPr>
          <a:xfrm>
            <a:off x="214282" y="2214554"/>
            <a:ext cx="8215370" cy="335758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79" name="78 Conector recto"/>
          <p:cNvCxnSpPr/>
          <p:nvPr/>
        </p:nvCxnSpPr>
        <p:spPr>
          <a:xfrm flipV="1">
            <a:off x="4357686" y="3214686"/>
            <a:ext cx="4429156" cy="292895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83" name="82 Conector recto"/>
          <p:cNvCxnSpPr/>
          <p:nvPr/>
        </p:nvCxnSpPr>
        <p:spPr>
          <a:xfrm rot="10800000" flipV="1">
            <a:off x="4500562" y="4643446"/>
            <a:ext cx="2714644" cy="57150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87" name="86 Conector recto"/>
          <p:cNvCxnSpPr/>
          <p:nvPr/>
        </p:nvCxnSpPr>
        <p:spPr>
          <a:xfrm rot="16200000" flipH="1">
            <a:off x="5464975" y="4179099"/>
            <a:ext cx="2643206" cy="214314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91" name="90 Conector recto"/>
          <p:cNvCxnSpPr/>
          <p:nvPr/>
        </p:nvCxnSpPr>
        <p:spPr>
          <a:xfrm rot="10800000" flipV="1">
            <a:off x="3500430" y="4429132"/>
            <a:ext cx="4000528" cy="135732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95" name="94 Conector recto"/>
          <p:cNvCxnSpPr/>
          <p:nvPr/>
        </p:nvCxnSpPr>
        <p:spPr>
          <a:xfrm>
            <a:off x="5857884" y="4286256"/>
            <a:ext cx="2214578" cy="207170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99" name="98 Conector recto"/>
          <p:cNvCxnSpPr/>
          <p:nvPr/>
        </p:nvCxnSpPr>
        <p:spPr>
          <a:xfrm rot="10800000" flipV="1">
            <a:off x="2857488" y="4286256"/>
            <a:ext cx="4714908" cy="200026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3" name="102 Conector recto"/>
          <p:cNvCxnSpPr/>
          <p:nvPr/>
        </p:nvCxnSpPr>
        <p:spPr>
          <a:xfrm rot="16200000" flipH="1">
            <a:off x="5536413" y="4179099"/>
            <a:ext cx="2143140" cy="192882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7" name="106 Conector recto"/>
          <p:cNvCxnSpPr/>
          <p:nvPr/>
        </p:nvCxnSpPr>
        <p:spPr>
          <a:xfrm rot="16200000" flipH="1">
            <a:off x="4964909" y="5322107"/>
            <a:ext cx="2643206" cy="14287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9" name="108 Conector recto"/>
          <p:cNvCxnSpPr/>
          <p:nvPr/>
        </p:nvCxnSpPr>
        <p:spPr>
          <a:xfrm rot="10800000" flipV="1">
            <a:off x="4214810" y="4214818"/>
            <a:ext cx="2786082" cy="242889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2" name="111 Conector recto"/>
          <p:cNvCxnSpPr/>
          <p:nvPr/>
        </p:nvCxnSpPr>
        <p:spPr>
          <a:xfrm rot="16200000" flipH="1">
            <a:off x="4893471" y="5107793"/>
            <a:ext cx="2714644" cy="50006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6" name="115 Conector recto"/>
          <p:cNvCxnSpPr/>
          <p:nvPr/>
        </p:nvCxnSpPr>
        <p:spPr>
          <a:xfrm>
            <a:off x="3643306" y="2786058"/>
            <a:ext cx="3929090" cy="285752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9" name="118 Conector recto"/>
          <p:cNvCxnSpPr/>
          <p:nvPr/>
        </p:nvCxnSpPr>
        <p:spPr>
          <a:xfrm rot="10800000">
            <a:off x="5357818" y="4714884"/>
            <a:ext cx="2857520" cy="7143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3" name="122 Conector recto"/>
          <p:cNvCxnSpPr/>
          <p:nvPr/>
        </p:nvCxnSpPr>
        <p:spPr>
          <a:xfrm rot="16200000" flipV="1">
            <a:off x="5357818" y="4643446"/>
            <a:ext cx="2214578" cy="107157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7" name="126 Conector recto"/>
          <p:cNvCxnSpPr/>
          <p:nvPr/>
        </p:nvCxnSpPr>
        <p:spPr>
          <a:xfrm rot="16200000" flipH="1">
            <a:off x="5357818" y="3929066"/>
            <a:ext cx="2286016" cy="185738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9" name="128 Conector recto"/>
          <p:cNvCxnSpPr/>
          <p:nvPr/>
        </p:nvCxnSpPr>
        <p:spPr>
          <a:xfrm rot="5400000" flipH="1" flipV="1">
            <a:off x="4964909" y="4964917"/>
            <a:ext cx="2071702" cy="100013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31" name="130 Conector recto"/>
          <p:cNvCxnSpPr/>
          <p:nvPr/>
        </p:nvCxnSpPr>
        <p:spPr>
          <a:xfrm>
            <a:off x="4857752" y="3786190"/>
            <a:ext cx="3857652" cy="264320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33" name="132 Conector recto"/>
          <p:cNvCxnSpPr/>
          <p:nvPr/>
        </p:nvCxnSpPr>
        <p:spPr>
          <a:xfrm rot="5400000">
            <a:off x="4500562" y="2643182"/>
            <a:ext cx="4643470" cy="307183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35" name="134 Conector recto"/>
          <p:cNvCxnSpPr/>
          <p:nvPr/>
        </p:nvCxnSpPr>
        <p:spPr>
          <a:xfrm rot="5400000">
            <a:off x="4607719" y="4036223"/>
            <a:ext cx="3500462" cy="142876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37" name="136 Conector recto"/>
          <p:cNvCxnSpPr/>
          <p:nvPr/>
        </p:nvCxnSpPr>
        <p:spPr>
          <a:xfrm rot="16200000" flipH="1">
            <a:off x="4786314" y="4786322"/>
            <a:ext cx="3214710" cy="35719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39" name="138 Conector recto"/>
          <p:cNvCxnSpPr/>
          <p:nvPr/>
        </p:nvCxnSpPr>
        <p:spPr>
          <a:xfrm>
            <a:off x="857224" y="4071942"/>
            <a:ext cx="5643602" cy="71438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41" name="140 Conector recto"/>
          <p:cNvCxnSpPr/>
          <p:nvPr/>
        </p:nvCxnSpPr>
        <p:spPr>
          <a:xfrm flipV="1">
            <a:off x="3643306" y="4429132"/>
            <a:ext cx="3143272" cy="207170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43" name="142 Conector recto"/>
          <p:cNvCxnSpPr/>
          <p:nvPr/>
        </p:nvCxnSpPr>
        <p:spPr>
          <a:xfrm rot="10800000">
            <a:off x="5786446" y="4643446"/>
            <a:ext cx="2857520" cy="50006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45" name="144 Conector recto"/>
          <p:cNvCxnSpPr/>
          <p:nvPr/>
        </p:nvCxnSpPr>
        <p:spPr>
          <a:xfrm rot="5400000">
            <a:off x="6107917" y="4250537"/>
            <a:ext cx="2357454" cy="214314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47" name="146 Conector recto"/>
          <p:cNvCxnSpPr/>
          <p:nvPr/>
        </p:nvCxnSpPr>
        <p:spPr>
          <a:xfrm rot="5400000">
            <a:off x="7000892" y="4929198"/>
            <a:ext cx="2000264" cy="128588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49" name="148 Conector recto"/>
          <p:cNvCxnSpPr/>
          <p:nvPr/>
        </p:nvCxnSpPr>
        <p:spPr>
          <a:xfrm rot="16200000" flipH="1">
            <a:off x="2893219" y="3250393"/>
            <a:ext cx="6572272" cy="642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151 Conector recto"/>
          <p:cNvCxnSpPr/>
          <p:nvPr/>
        </p:nvCxnSpPr>
        <p:spPr>
          <a:xfrm flipV="1">
            <a:off x="3143240" y="3714752"/>
            <a:ext cx="5072098" cy="285752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54" name="153 Conector recto"/>
          <p:cNvCxnSpPr/>
          <p:nvPr/>
        </p:nvCxnSpPr>
        <p:spPr>
          <a:xfrm rot="16200000" flipH="1">
            <a:off x="4464843" y="2964653"/>
            <a:ext cx="3071834" cy="300039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56" name="155 Conector recto"/>
          <p:cNvCxnSpPr/>
          <p:nvPr/>
        </p:nvCxnSpPr>
        <p:spPr>
          <a:xfrm flipV="1">
            <a:off x="4714876" y="4714884"/>
            <a:ext cx="2286016" cy="21431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58" name="157 Conector recto"/>
          <p:cNvCxnSpPr/>
          <p:nvPr/>
        </p:nvCxnSpPr>
        <p:spPr>
          <a:xfrm>
            <a:off x="1285852" y="357166"/>
            <a:ext cx="5643602" cy="485778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60" name="159 Conector recto"/>
          <p:cNvCxnSpPr/>
          <p:nvPr/>
        </p:nvCxnSpPr>
        <p:spPr>
          <a:xfrm flipV="1">
            <a:off x="1000100" y="4500570"/>
            <a:ext cx="6286544" cy="171451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62" name="161 Conector recto"/>
          <p:cNvCxnSpPr/>
          <p:nvPr/>
        </p:nvCxnSpPr>
        <p:spPr>
          <a:xfrm rot="10800000" flipV="1">
            <a:off x="5500694" y="3500438"/>
            <a:ext cx="3500462" cy="178595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64" name="163 Conector recto"/>
          <p:cNvCxnSpPr/>
          <p:nvPr/>
        </p:nvCxnSpPr>
        <p:spPr>
          <a:xfrm rot="5400000">
            <a:off x="4357686" y="2214554"/>
            <a:ext cx="4929222" cy="378621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66" name="165 Conector recto"/>
          <p:cNvCxnSpPr/>
          <p:nvPr/>
        </p:nvCxnSpPr>
        <p:spPr>
          <a:xfrm rot="16200000" flipH="1">
            <a:off x="5393537" y="4536289"/>
            <a:ext cx="2714644" cy="150019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sp>
        <p:nvSpPr>
          <p:cNvPr id="167" name="166 Elipse"/>
          <p:cNvSpPr/>
          <p:nvPr/>
        </p:nvSpPr>
        <p:spPr>
          <a:xfrm>
            <a:off x="5786446" y="4214818"/>
            <a:ext cx="1214446" cy="1143008"/>
          </a:xfrm>
          <a:prstGeom prst="ellipse">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E38B">
            <a:alpha val="50000"/>
          </a:srgbClr>
        </a:solidFill>
        <a:effectLst/>
      </p:bgPr>
    </p:bg>
    <p:spTree>
      <p:nvGrpSpPr>
        <p:cNvPr id="1" name=""/>
        <p:cNvGrpSpPr/>
        <p:nvPr/>
      </p:nvGrpSpPr>
      <p:grpSpPr>
        <a:xfrm>
          <a:off x="0" y="0"/>
          <a:ext cx="0" cy="0"/>
          <a:chOff x="0" y="0"/>
          <a:chExt cx="0" cy="0"/>
        </a:xfrm>
      </p:grpSpPr>
      <p:cxnSp>
        <p:nvCxnSpPr>
          <p:cNvPr id="5" name="4 Conector recto"/>
          <p:cNvCxnSpPr/>
          <p:nvPr/>
        </p:nvCxnSpPr>
        <p:spPr>
          <a:xfrm>
            <a:off x="285720" y="285728"/>
            <a:ext cx="8358246" cy="450059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rot="5400000">
            <a:off x="1500166" y="1357298"/>
            <a:ext cx="4143404" cy="385765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rot="16200000" flipH="1">
            <a:off x="1571604" y="2928934"/>
            <a:ext cx="5357850" cy="21431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1142976" y="2143116"/>
            <a:ext cx="5786478" cy="85725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2143108" y="3929066"/>
            <a:ext cx="2643206" cy="42862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rot="16200000" flipH="1">
            <a:off x="3428992" y="3500438"/>
            <a:ext cx="5929354" cy="21431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rot="5400000">
            <a:off x="5965041" y="3964785"/>
            <a:ext cx="3500462" cy="114300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2000232" y="3429000"/>
            <a:ext cx="6715172" cy="35719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flipV="1">
            <a:off x="1500166" y="571480"/>
            <a:ext cx="2928958" cy="250033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flipV="1">
            <a:off x="3000364" y="1071546"/>
            <a:ext cx="5286412" cy="464347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a:off x="1643042" y="4214818"/>
            <a:ext cx="4572032" cy="71438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rot="16200000" flipH="1">
            <a:off x="5214942" y="3071810"/>
            <a:ext cx="4071966" cy="21431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a:off x="3571868" y="928670"/>
            <a:ext cx="4643470" cy="92869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rot="5400000">
            <a:off x="500034" y="1785926"/>
            <a:ext cx="2928958" cy="121444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34" name="33 Conector recto"/>
          <p:cNvCxnSpPr/>
          <p:nvPr/>
        </p:nvCxnSpPr>
        <p:spPr>
          <a:xfrm>
            <a:off x="1357290" y="1643050"/>
            <a:ext cx="4000528" cy="264320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rot="5400000">
            <a:off x="2571736" y="3071810"/>
            <a:ext cx="5643602" cy="78581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a:off x="928662" y="4786322"/>
            <a:ext cx="7500990" cy="85725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rot="5400000">
            <a:off x="1250133" y="2250273"/>
            <a:ext cx="5857916" cy="207170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42" name="41 Conector recto"/>
          <p:cNvCxnSpPr/>
          <p:nvPr/>
        </p:nvCxnSpPr>
        <p:spPr>
          <a:xfrm rot="5400000">
            <a:off x="-214346" y="1214422"/>
            <a:ext cx="3071834" cy="178595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rot="16200000" flipH="1">
            <a:off x="6429388" y="2143116"/>
            <a:ext cx="2857520" cy="14287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45 Conector recto"/>
          <p:cNvCxnSpPr/>
          <p:nvPr/>
        </p:nvCxnSpPr>
        <p:spPr>
          <a:xfrm rot="5400000">
            <a:off x="500034" y="785794"/>
            <a:ext cx="4714908" cy="414340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48" name="47 Conector recto"/>
          <p:cNvCxnSpPr/>
          <p:nvPr/>
        </p:nvCxnSpPr>
        <p:spPr>
          <a:xfrm rot="5400000">
            <a:off x="-678693" y="2393149"/>
            <a:ext cx="2786082" cy="28575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50" name="49 Conector recto"/>
          <p:cNvCxnSpPr/>
          <p:nvPr/>
        </p:nvCxnSpPr>
        <p:spPr>
          <a:xfrm>
            <a:off x="1714480" y="428604"/>
            <a:ext cx="2928958" cy="150019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52" name="51 Conector recto"/>
          <p:cNvCxnSpPr/>
          <p:nvPr/>
        </p:nvCxnSpPr>
        <p:spPr>
          <a:xfrm rot="10800000" flipV="1">
            <a:off x="5143504" y="642918"/>
            <a:ext cx="2357454" cy="171451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54" name="53 Conector recto"/>
          <p:cNvCxnSpPr/>
          <p:nvPr/>
        </p:nvCxnSpPr>
        <p:spPr>
          <a:xfrm rot="5400000">
            <a:off x="4357686" y="2357430"/>
            <a:ext cx="4429156" cy="414340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56" name="55 Conector recto"/>
          <p:cNvCxnSpPr/>
          <p:nvPr/>
        </p:nvCxnSpPr>
        <p:spPr>
          <a:xfrm flipV="1">
            <a:off x="1357290" y="5786454"/>
            <a:ext cx="2786082" cy="21431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58" name="57 Conector recto"/>
          <p:cNvCxnSpPr/>
          <p:nvPr/>
        </p:nvCxnSpPr>
        <p:spPr>
          <a:xfrm rot="16200000" flipH="1">
            <a:off x="-857288" y="2857496"/>
            <a:ext cx="5786478" cy="121444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60" name="59 Conector recto"/>
          <p:cNvCxnSpPr/>
          <p:nvPr/>
        </p:nvCxnSpPr>
        <p:spPr>
          <a:xfrm rot="16200000" flipH="1">
            <a:off x="6536545" y="892951"/>
            <a:ext cx="2428892" cy="178595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62" name="61 Conector angular"/>
          <p:cNvCxnSpPr/>
          <p:nvPr/>
        </p:nvCxnSpPr>
        <p:spPr>
          <a:xfrm flipV="1">
            <a:off x="571472" y="857232"/>
            <a:ext cx="6000792" cy="3500462"/>
          </a:xfrm>
          <a:prstGeom prst="bentConnector3">
            <a:avLst>
              <a:gd name="adj1" fmla="val 50000"/>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64" name="63 Conector angular"/>
          <p:cNvCxnSpPr/>
          <p:nvPr/>
        </p:nvCxnSpPr>
        <p:spPr>
          <a:xfrm>
            <a:off x="2928926" y="642918"/>
            <a:ext cx="5000660" cy="4214842"/>
          </a:xfrm>
          <a:prstGeom prst="bentConnector3">
            <a:avLst>
              <a:gd name="adj1" fmla="val 50000"/>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66" name="65 Conector recto"/>
          <p:cNvCxnSpPr/>
          <p:nvPr/>
        </p:nvCxnSpPr>
        <p:spPr>
          <a:xfrm flipV="1">
            <a:off x="785786" y="1214422"/>
            <a:ext cx="7715304" cy="471490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68" name="67 Conector recto"/>
          <p:cNvCxnSpPr/>
          <p:nvPr/>
        </p:nvCxnSpPr>
        <p:spPr>
          <a:xfrm rot="16200000" flipH="1">
            <a:off x="5679289" y="1178703"/>
            <a:ext cx="4143404" cy="250033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70" name="69 Conector recto"/>
          <p:cNvCxnSpPr/>
          <p:nvPr/>
        </p:nvCxnSpPr>
        <p:spPr>
          <a:xfrm rot="10800000">
            <a:off x="4786314" y="3071810"/>
            <a:ext cx="3714776" cy="221457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72" name="71 Conector angular"/>
          <p:cNvCxnSpPr/>
          <p:nvPr/>
        </p:nvCxnSpPr>
        <p:spPr>
          <a:xfrm flipV="1">
            <a:off x="2285984" y="2571744"/>
            <a:ext cx="3286148" cy="500066"/>
          </a:xfrm>
          <a:prstGeom prst="bentConnector3">
            <a:avLst>
              <a:gd name="adj1" fmla="val 50000"/>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74" name="73 Conector recto"/>
          <p:cNvCxnSpPr/>
          <p:nvPr/>
        </p:nvCxnSpPr>
        <p:spPr>
          <a:xfrm rot="5400000" flipH="1" flipV="1">
            <a:off x="3250397" y="2464587"/>
            <a:ext cx="3786214" cy="242889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76" name="75 Conector recto"/>
          <p:cNvCxnSpPr/>
          <p:nvPr/>
        </p:nvCxnSpPr>
        <p:spPr>
          <a:xfrm rot="16200000" flipH="1">
            <a:off x="3607587" y="2821777"/>
            <a:ext cx="1571636" cy="150019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78" name="77 Conector recto"/>
          <p:cNvCxnSpPr/>
          <p:nvPr/>
        </p:nvCxnSpPr>
        <p:spPr>
          <a:xfrm rot="16200000" flipH="1">
            <a:off x="642910" y="3500438"/>
            <a:ext cx="5143536" cy="57150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80" name="79 Conector recto"/>
          <p:cNvCxnSpPr/>
          <p:nvPr/>
        </p:nvCxnSpPr>
        <p:spPr>
          <a:xfrm>
            <a:off x="3643306" y="428604"/>
            <a:ext cx="4500594" cy="371477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82" name="81 Conector recto"/>
          <p:cNvCxnSpPr/>
          <p:nvPr/>
        </p:nvCxnSpPr>
        <p:spPr>
          <a:xfrm rot="5400000" flipH="1" flipV="1">
            <a:off x="-607255" y="1964521"/>
            <a:ext cx="4786346" cy="242889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84" name="83 Conector recto"/>
          <p:cNvCxnSpPr/>
          <p:nvPr/>
        </p:nvCxnSpPr>
        <p:spPr>
          <a:xfrm rot="5400000">
            <a:off x="3714744" y="2428868"/>
            <a:ext cx="5929354" cy="192882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86" name="85 Conector recto"/>
          <p:cNvCxnSpPr/>
          <p:nvPr/>
        </p:nvCxnSpPr>
        <p:spPr>
          <a:xfrm>
            <a:off x="428596" y="1785926"/>
            <a:ext cx="8215370" cy="428628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88" name="87 Conector recto"/>
          <p:cNvCxnSpPr/>
          <p:nvPr/>
        </p:nvCxnSpPr>
        <p:spPr>
          <a:xfrm rot="16200000" flipH="1">
            <a:off x="1000100" y="3286124"/>
            <a:ext cx="3429024" cy="314327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90" name="89 Conector recto"/>
          <p:cNvCxnSpPr/>
          <p:nvPr/>
        </p:nvCxnSpPr>
        <p:spPr>
          <a:xfrm>
            <a:off x="5786446" y="1643050"/>
            <a:ext cx="3000396" cy="114300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92" name="91 Conector recto"/>
          <p:cNvCxnSpPr/>
          <p:nvPr/>
        </p:nvCxnSpPr>
        <p:spPr>
          <a:xfrm>
            <a:off x="5072066" y="2285992"/>
            <a:ext cx="3786214" cy="250033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a:off x="5000628" y="4500570"/>
            <a:ext cx="2714644" cy="178595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96" name="95 Conector recto"/>
          <p:cNvCxnSpPr/>
          <p:nvPr/>
        </p:nvCxnSpPr>
        <p:spPr>
          <a:xfrm rot="5400000" flipH="1" flipV="1">
            <a:off x="3500430" y="1285860"/>
            <a:ext cx="3143272" cy="100013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98" name="97 Conector recto"/>
          <p:cNvCxnSpPr/>
          <p:nvPr/>
        </p:nvCxnSpPr>
        <p:spPr>
          <a:xfrm rot="5400000">
            <a:off x="-1143040" y="2786058"/>
            <a:ext cx="6215106" cy="121444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0" name="99 Conector recto"/>
          <p:cNvCxnSpPr/>
          <p:nvPr/>
        </p:nvCxnSpPr>
        <p:spPr>
          <a:xfrm rot="5400000">
            <a:off x="-821569" y="1535893"/>
            <a:ext cx="2786082" cy="57150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2" name="101 Conector recto"/>
          <p:cNvCxnSpPr/>
          <p:nvPr/>
        </p:nvCxnSpPr>
        <p:spPr>
          <a:xfrm>
            <a:off x="642910" y="928670"/>
            <a:ext cx="2143140" cy="128588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4" name="103 Conector recto"/>
          <p:cNvCxnSpPr/>
          <p:nvPr/>
        </p:nvCxnSpPr>
        <p:spPr>
          <a:xfrm rot="5400000">
            <a:off x="142844" y="1857364"/>
            <a:ext cx="6286544" cy="328614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6" name="105 Conector recto"/>
          <p:cNvCxnSpPr/>
          <p:nvPr/>
        </p:nvCxnSpPr>
        <p:spPr>
          <a:xfrm rot="5400000">
            <a:off x="2035951" y="2107397"/>
            <a:ext cx="5500726" cy="285752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1" name="110 Conector recto"/>
          <p:cNvCxnSpPr/>
          <p:nvPr/>
        </p:nvCxnSpPr>
        <p:spPr>
          <a:xfrm rot="5400000">
            <a:off x="3679025" y="2821777"/>
            <a:ext cx="6000792" cy="121444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3" name="112 Conector recto"/>
          <p:cNvCxnSpPr/>
          <p:nvPr/>
        </p:nvCxnSpPr>
        <p:spPr>
          <a:xfrm>
            <a:off x="5857884" y="4214818"/>
            <a:ext cx="2714644" cy="228601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5" name="114 Conector recto"/>
          <p:cNvCxnSpPr/>
          <p:nvPr/>
        </p:nvCxnSpPr>
        <p:spPr>
          <a:xfrm rot="5400000">
            <a:off x="3714744" y="2000240"/>
            <a:ext cx="5857916" cy="271464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7" name="116 Conector recto"/>
          <p:cNvCxnSpPr/>
          <p:nvPr/>
        </p:nvCxnSpPr>
        <p:spPr>
          <a:xfrm rot="5400000">
            <a:off x="-464379" y="2893215"/>
            <a:ext cx="6286544" cy="92869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0" name="119 Conector recto"/>
          <p:cNvCxnSpPr/>
          <p:nvPr/>
        </p:nvCxnSpPr>
        <p:spPr>
          <a:xfrm>
            <a:off x="1142976" y="3643314"/>
            <a:ext cx="3500462" cy="214314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2" name="121 Conector recto"/>
          <p:cNvCxnSpPr/>
          <p:nvPr/>
        </p:nvCxnSpPr>
        <p:spPr>
          <a:xfrm rot="5400000">
            <a:off x="2928926" y="2285992"/>
            <a:ext cx="6286544" cy="2000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123 Conector recto"/>
          <p:cNvCxnSpPr/>
          <p:nvPr/>
        </p:nvCxnSpPr>
        <p:spPr>
          <a:xfrm rot="16200000" flipH="1">
            <a:off x="2107389" y="1393017"/>
            <a:ext cx="5643602" cy="371477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6" name="125 Conector recto"/>
          <p:cNvCxnSpPr/>
          <p:nvPr/>
        </p:nvCxnSpPr>
        <p:spPr>
          <a:xfrm>
            <a:off x="285720" y="5000636"/>
            <a:ext cx="8215370" cy="114300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63" name="62 Conector recto"/>
          <p:cNvCxnSpPr/>
          <p:nvPr/>
        </p:nvCxnSpPr>
        <p:spPr>
          <a:xfrm>
            <a:off x="4714876" y="4500570"/>
            <a:ext cx="3286148" cy="107157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67" name="66 Conector recto"/>
          <p:cNvCxnSpPr/>
          <p:nvPr/>
        </p:nvCxnSpPr>
        <p:spPr>
          <a:xfrm flipV="1">
            <a:off x="4643438" y="4071942"/>
            <a:ext cx="2214578" cy="207170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71" name="70 Conector recto"/>
          <p:cNvCxnSpPr/>
          <p:nvPr/>
        </p:nvCxnSpPr>
        <p:spPr>
          <a:xfrm rot="16200000" flipH="1">
            <a:off x="5107785" y="5036355"/>
            <a:ext cx="2643206" cy="71438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75" name="74 Conector recto"/>
          <p:cNvCxnSpPr/>
          <p:nvPr/>
        </p:nvCxnSpPr>
        <p:spPr>
          <a:xfrm>
            <a:off x="214282" y="2214554"/>
            <a:ext cx="8215370" cy="335758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79" name="78 Conector recto"/>
          <p:cNvCxnSpPr/>
          <p:nvPr/>
        </p:nvCxnSpPr>
        <p:spPr>
          <a:xfrm flipV="1">
            <a:off x="4357686" y="3214686"/>
            <a:ext cx="4429156" cy="292895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83" name="82 Conector recto"/>
          <p:cNvCxnSpPr/>
          <p:nvPr/>
        </p:nvCxnSpPr>
        <p:spPr>
          <a:xfrm rot="10800000" flipV="1">
            <a:off x="4500562" y="4643446"/>
            <a:ext cx="2714644" cy="57150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87" name="86 Conector recto"/>
          <p:cNvCxnSpPr/>
          <p:nvPr/>
        </p:nvCxnSpPr>
        <p:spPr>
          <a:xfrm rot="16200000" flipH="1">
            <a:off x="5464975" y="4179099"/>
            <a:ext cx="2643206" cy="214314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91" name="90 Conector recto"/>
          <p:cNvCxnSpPr/>
          <p:nvPr/>
        </p:nvCxnSpPr>
        <p:spPr>
          <a:xfrm rot="10800000" flipV="1">
            <a:off x="3500430" y="4429132"/>
            <a:ext cx="4000528" cy="135732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95" name="94 Conector recto"/>
          <p:cNvCxnSpPr/>
          <p:nvPr/>
        </p:nvCxnSpPr>
        <p:spPr>
          <a:xfrm>
            <a:off x="5857884" y="4286256"/>
            <a:ext cx="2214578" cy="207170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99" name="98 Conector recto"/>
          <p:cNvCxnSpPr/>
          <p:nvPr/>
        </p:nvCxnSpPr>
        <p:spPr>
          <a:xfrm rot="10800000" flipV="1">
            <a:off x="2857488" y="4286256"/>
            <a:ext cx="4714908" cy="200026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3" name="102 Conector recto"/>
          <p:cNvCxnSpPr/>
          <p:nvPr/>
        </p:nvCxnSpPr>
        <p:spPr>
          <a:xfrm rot="16200000" flipH="1">
            <a:off x="5536413" y="4179099"/>
            <a:ext cx="2143140" cy="192882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7" name="106 Conector recto"/>
          <p:cNvCxnSpPr/>
          <p:nvPr/>
        </p:nvCxnSpPr>
        <p:spPr>
          <a:xfrm rot="16200000" flipH="1">
            <a:off x="4964909" y="5322107"/>
            <a:ext cx="2643206" cy="14287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9" name="108 Conector recto"/>
          <p:cNvCxnSpPr/>
          <p:nvPr/>
        </p:nvCxnSpPr>
        <p:spPr>
          <a:xfrm rot="10800000" flipV="1">
            <a:off x="4214810" y="4214818"/>
            <a:ext cx="2786082" cy="242889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2" name="111 Conector recto"/>
          <p:cNvCxnSpPr/>
          <p:nvPr/>
        </p:nvCxnSpPr>
        <p:spPr>
          <a:xfrm rot="16200000" flipH="1">
            <a:off x="4893471" y="5107793"/>
            <a:ext cx="2714644" cy="50006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6" name="115 Conector recto"/>
          <p:cNvCxnSpPr/>
          <p:nvPr/>
        </p:nvCxnSpPr>
        <p:spPr>
          <a:xfrm>
            <a:off x="3000364" y="1428736"/>
            <a:ext cx="3929090" cy="285752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9" name="118 Conector recto"/>
          <p:cNvCxnSpPr/>
          <p:nvPr/>
        </p:nvCxnSpPr>
        <p:spPr>
          <a:xfrm rot="10800000">
            <a:off x="5357818" y="4714884"/>
            <a:ext cx="2857520" cy="7143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3" name="122 Conector recto"/>
          <p:cNvCxnSpPr/>
          <p:nvPr/>
        </p:nvCxnSpPr>
        <p:spPr>
          <a:xfrm rot="16200000" flipV="1">
            <a:off x="5357818" y="4643446"/>
            <a:ext cx="2214578" cy="107157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7" name="126 Conector recto"/>
          <p:cNvCxnSpPr/>
          <p:nvPr/>
        </p:nvCxnSpPr>
        <p:spPr>
          <a:xfrm rot="16200000" flipH="1">
            <a:off x="5357818" y="3929066"/>
            <a:ext cx="2286016" cy="185738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9" name="128 Conector recto"/>
          <p:cNvCxnSpPr/>
          <p:nvPr/>
        </p:nvCxnSpPr>
        <p:spPr>
          <a:xfrm rot="5400000" flipH="1" flipV="1">
            <a:off x="4964909" y="4964917"/>
            <a:ext cx="2071702" cy="100013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31" name="130 Conector recto"/>
          <p:cNvCxnSpPr/>
          <p:nvPr/>
        </p:nvCxnSpPr>
        <p:spPr>
          <a:xfrm>
            <a:off x="4857752" y="3786190"/>
            <a:ext cx="3857652" cy="264320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33" name="132 Conector recto"/>
          <p:cNvCxnSpPr/>
          <p:nvPr/>
        </p:nvCxnSpPr>
        <p:spPr>
          <a:xfrm rot="5400000">
            <a:off x="4500562" y="2643182"/>
            <a:ext cx="4643470" cy="307183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35" name="134 Conector recto"/>
          <p:cNvCxnSpPr/>
          <p:nvPr/>
        </p:nvCxnSpPr>
        <p:spPr>
          <a:xfrm rot="5400000">
            <a:off x="4607719" y="4036223"/>
            <a:ext cx="3500462" cy="142876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37" name="136 Conector recto"/>
          <p:cNvCxnSpPr/>
          <p:nvPr/>
        </p:nvCxnSpPr>
        <p:spPr>
          <a:xfrm rot="16200000" flipH="1">
            <a:off x="4786314" y="4500570"/>
            <a:ext cx="3214710" cy="35719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39" name="138 Conector recto"/>
          <p:cNvCxnSpPr/>
          <p:nvPr/>
        </p:nvCxnSpPr>
        <p:spPr>
          <a:xfrm>
            <a:off x="857224" y="4071942"/>
            <a:ext cx="5643602" cy="71438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41" name="140 Conector recto"/>
          <p:cNvCxnSpPr/>
          <p:nvPr/>
        </p:nvCxnSpPr>
        <p:spPr>
          <a:xfrm flipV="1">
            <a:off x="3643306" y="4429132"/>
            <a:ext cx="3143272" cy="207170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43" name="142 Conector recto"/>
          <p:cNvCxnSpPr/>
          <p:nvPr/>
        </p:nvCxnSpPr>
        <p:spPr>
          <a:xfrm rot="10800000">
            <a:off x="5786446" y="4643446"/>
            <a:ext cx="2857520" cy="50006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45" name="144 Conector recto"/>
          <p:cNvCxnSpPr/>
          <p:nvPr/>
        </p:nvCxnSpPr>
        <p:spPr>
          <a:xfrm rot="5400000">
            <a:off x="6107917" y="4250537"/>
            <a:ext cx="2357454" cy="214314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47" name="146 Conector recto"/>
          <p:cNvCxnSpPr/>
          <p:nvPr/>
        </p:nvCxnSpPr>
        <p:spPr>
          <a:xfrm rot="5400000">
            <a:off x="7000892" y="4929198"/>
            <a:ext cx="2000264" cy="128588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49" name="148 Conector recto"/>
          <p:cNvCxnSpPr/>
          <p:nvPr/>
        </p:nvCxnSpPr>
        <p:spPr>
          <a:xfrm rot="16200000" flipH="1">
            <a:off x="2893219" y="3250393"/>
            <a:ext cx="6572272" cy="64294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52" name="151 Conector recto"/>
          <p:cNvCxnSpPr/>
          <p:nvPr/>
        </p:nvCxnSpPr>
        <p:spPr>
          <a:xfrm flipV="1">
            <a:off x="3143240" y="3714752"/>
            <a:ext cx="5072098" cy="285752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54" name="153 Conector recto"/>
          <p:cNvCxnSpPr/>
          <p:nvPr/>
        </p:nvCxnSpPr>
        <p:spPr>
          <a:xfrm rot="16200000" flipH="1">
            <a:off x="4464843" y="2964653"/>
            <a:ext cx="3071834" cy="300039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56" name="155 Conector recto"/>
          <p:cNvCxnSpPr/>
          <p:nvPr/>
        </p:nvCxnSpPr>
        <p:spPr>
          <a:xfrm flipV="1">
            <a:off x="4714876" y="4714884"/>
            <a:ext cx="2286016" cy="21431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58" name="157 Conector recto"/>
          <p:cNvCxnSpPr/>
          <p:nvPr/>
        </p:nvCxnSpPr>
        <p:spPr>
          <a:xfrm>
            <a:off x="1285852" y="357166"/>
            <a:ext cx="5643602" cy="485778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60" name="159 Conector recto"/>
          <p:cNvCxnSpPr/>
          <p:nvPr/>
        </p:nvCxnSpPr>
        <p:spPr>
          <a:xfrm flipV="1">
            <a:off x="1000100" y="4500570"/>
            <a:ext cx="6286544" cy="171451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62" name="161 Conector recto"/>
          <p:cNvCxnSpPr/>
          <p:nvPr/>
        </p:nvCxnSpPr>
        <p:spPr>
          <a:xfrm rot="10800000" flipV="1">
            <a:off x="5500694" y="3500438"/>
            <a:ext cx="3500462" cy="178595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64" name="163 Conector recto"/>
          <p:cNvCxnSpPr/>
          <p:nvPr/>
        </p:nvCxnSpPr>
        <p:spPr>
          <a:xfrm rot="5400000">
            <a:off x="4357686" y="2214554"/>
            <a:ext cx="4929222" cy="378621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66" name="165 Conector recto"/>
          <p:cNvCxnSpPr/>
          <p:nvPr/>
        </p:nvCxnSpPr>
        <p:spPr>
          <a:xfrm rot="16200000" flipH="1">
            <a:off x="5393537" y="4536289"/>
            <a:ext cx="2714644" cy="150019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sp>
        <p:nvSpPr>
          <p:cNvPr id="167" name="166 Elipse"/>
          <p:cNvSpPr/>
          <p:nvPr/>
        </p:nvSpPr>
        <p:spPr>
          <a:xfrm>
            <a:off x="5786446" y="4214818"/>
            <a:ext cx="1214446" cy="1143008"/>
          </a:xfrm>
          <a:prstGeom prst="ellipse">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05" name="104 Conector recto"/>
          <p:cNvCxnSpPr/>
          <p:nvPr/>
        </p:nvCxnSpPr>
        <p:spPr>
          <a:xfrm rot="5400000">
            <a:off x="1107257" y="4179099"/>
            <a:ext cx="2000264" cy="78581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0" name="109 Conector recto"/>
          <p:cNvCxnSpPr/>
          <p:nvPr/>
        </p:nvCxnSpPr>
        <p:spPr>
          <a:xfrm rot="16200000" flipH="1">
            <a:off x="464327" y="3750459"/>
            <a:ext cx="4000504" cy="221457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5" name="124 Conector recto"/>
          <p:cNvCxnSpPr/>
          <p:nvPr/>
        </p:nvCxnSpPr>
        <p:spPr>
          <a:xfrm flipV="1">
            <a:off x="857224" y="3571876"/>
            <a:ext cx="2214578" cy="207170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30" name="129 Conector recto"/>
          <p:cNvCxnSpPr/>
          <p:nvPr/>
        </p:nvCxnSpPr>
        <p:spPr>
          <a:xfrm>
            <a:off x="285720" y="4000504"/>
            <a:ext cx="6215106" cy="92869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36" name="135 Conector recto"/>
          <p:cNvCxnSpPr/>
          <p:nvPr/>
        </p:nvCxnSpPr>
        <p:spPr>
          <a:xfrm flipV="1">
            <a:off x="428596" y="3643314"/>
            <a:ext cx="2428892" cy="235745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40" name="139 Conector recto"/>
          <p:cNvCxnSpPr/>
          <p:nvPr/>
        </p:nvCxnSpPr>
        <p:spPr>
          <a:xfrm rot="16200000" flipH="1">
            <a:off x="-1250197" y="2464587"/>
            <a:ext cx="6357982" cy="200026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44" name="143 Conector recto"/>
          <p:cNvCxnSpPr/>
          <p:nvPr/>
        </p:nvCxnSpPr>
        <p:spPr>
          <a:xfrm flipV="1">
            <a:off x="428596" y="3857628"/>
            <a:ext cx="3429024" cy="85725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48" name="147 Conector recto"/>
          <p:cNvCxnSpPr/>
          <p:nvPr/>
        </p:nvCxnSpPr>
        <p:spPr>
          <a:xfrm>
            <a:off x="1785918" y="4286256"/>
            <a:ext cx="4286280" cy="64294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53" name="152 Conector recto"/>
          <p:cNvCxnSpPr/>
          <p:nvPr/>
        </p:nvCxnSpPr>
        <p:spPr>
          <a:xfrm>
            <a:off x="1857356" y="4429132"/>
            <a:ext cx="4643470" cy="28575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57" name="156 Conector recto"/>
          <p:cNvCxnSpPr/>
          <p:nvPr/>
        </p:nvCxnSpPr>
        <p:spPr>
          <a:xfrm>
            <a:off x="1142976" y="3857628"/>
            <a:ext cx="7500990" cy="271464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61" name="160 Conector recto"/>
          <p:cNvCxnSpPr/>
          <p:nvPr/>
        </p:nvCxnSpPr>
        <p:spPr>
          <a:xfrm flipV="1">
            <a:off x="285720" y="2714620"/>
            <a:ext cx="4500594" cy="271464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65" name="164 Conector recto"/>
          <p:cNvCxnSpPr/>
          <p:nvPr/>
        </p:nvCxnSpPr>
        <p:spPr>
          <a:xfrm>
            <a:off x="857224" y="3286124"/>
            <a:ext cx="3071834" cy="235745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69" name="168 Conector recto"/>
          <p:cNvCxnSpPr/>
          <p:nvPr/>
        </p:nvCxnSpPr>
        <p:spPr>
          <a:xfrm rot="16200000" flipH="1">
            <a:off x="-893007" y="2035959"/>
            <a:ext cx="5286412" cy="292895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71" name="170 Conector recto"/>
          <p:cNvCxnSpPr>
            <a:endCxn id="167" idx="6"/>
          </p:cNvCxnSpPr>
          <p:nvPr/>
        </p:nvCxnSpPr>
        <p:spPr>
          <a:xfrm>
            <a:off x="857224" y="4214818"/>
            <a:ext cx="6143668" cy="57150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73" name="172 Conector recto"/>
          <p:cNvCxnSpPr/>
          <p:nvPr/>
        </p:nvCxnSpPr>
        <p:spPr>
          <a:xfrm rot="5400000">
            <a:off x="642910" y="3929066"/>
            <a:ext cx="3143272" cy="71438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75" name="174 Conector recto"/>
          <p:cNvCxnSpPr/>
          <p:nvPr/>
        </p:nvCxnSpPr>
        <p:spPr>
          <a:xfrm rot="5400000">
            <a:off x="1178695" y="2107397"/>
            <a:ext cx="3357586" cy="314327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77" name="176 Conector recto"/>
          <p:cNvCxnSpPr/>
          <p:nvPr/>
        </p:nvCxnSpPr>
        <p:spPr>
          <a:xfrm>
            <a:off x="1428728" y="4000504"/>
            <a:ext cx="5143536" cy="100013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79" name="178 Conector recto"/>
          <p:cNvCxnSpPr/>
          <p:nvPr/>
        </p:nvCxnSpPr>
        <p:spPr>
          <a:xfrm>
            <a:off x="571472" y="4214818"/>
            <a:ext cx="6143668" cy="57150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1" name="180 Conector recto"/>
          <p:cNvCxnSpPr/>
          <p:nvPr/>
        </p:nvCxnSpPr>
        <p:spPr>
          <a:xfrm rot="5400000" flipH="1" flipV="1">
            <a:off x="642910" y="3500438"/>
            <a:ext cx="3286148" cy="1285884"/>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3" name="182 Conector recto"/>
          <p:cNvCxnSpPr/>
          <p:nvPr/>
        </p:nvCxnSpPr>
        <p:spPr>
          <a:xfrm rot="5400000" flipH="1" flipV="1">
            <a:off x="-678693" y="3607595"/>
            <a:ext cx="5715040" cy="35719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sp>
        <p:nvSpPr>
          <p:cNvPr id="184" name="183 Elipse"/>
          <p:cNvSpPr/>
          <p:nvPr/>
        </p:nvSpPr>
        <p:spPr>
          <a:xfrm>
            <a:off x="1571604" y="3786190"/>
            <a:ext cx="1214446" cy="1143008"/>
          </a:xfrm>
          <a:prstGeom prst="ellipse">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821" name="Group 77"/>
          <p:cNvGraphicFramePr>
            <a:graphicFrameLocks noGrp="1"/>
          </p:cNvGraphicFramePr>
          <p:nvPr>
            <p:ph idx="1"/>
          </p:nvPr>
        </p:nvGraphicFramePr>
        <p:xfrm>
          <a:off x="457200" y="1600200"/>
          <a:ext cx="8218487" cy="4492626"/>
        </p:xfrm>
        <a:graphic>
          <a:graphicData uri="http://schemas.openxmlformats.org/drawingml/2006/table">
            <a:tbl>
              <a:tblPr/>
              <a:tblGrid>
                <a:gridCol w="3317875"/>
                <a:gridCol w="4900612"/>
              </a:tblGrid>
              <a:tr h="2246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28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28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dirty="0" smtClean="0">
                          <a:ln>
                            <a:noFill/>
                          </a:ln>
                          <a:solidFill>
                            <a:schemeClr val="tx1"/>
                          </a:solidFill>
                          <a:effectLst/>
                          <a:latin typeface="Arial" pitchFamily="34" charset="0"/>
                        </a:rPr>
                        <a:t>      CREENCIA</a:t>
                      </a:r>
                      <a:endParaRPr kumimoji="0" lang="es-ES" sz="2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800" b="0" i="0" u="none" strike="noStrike" cap="none" normalizeH="0" baseline="0" dirty="0" smtClean="0">
                          <a:ln>
                            <a:noFill/>
                          </a:ln>
                          <a:solidFill>
                            <a:schemeClr val="tx1"/>
                          </a:solidFill>
                          <a:effectLst/>
                          <a:latin typeface="Arial" pitchFamily="34" charset="0"/>
                        </a:rPr>
                        <a:t>Concepciones causales y taxonómicas con expresiones heterogéneas y dispersas</a:t>
                      </a:r>
                      <a:r>
                        <a:rPr kumimoji="0" lang="es-ES" sz="2800" b="0" i="0" u="none" strike="noStrike" cap="none" normalizeH="0" baseline="0" dirty="0" smtClean="0">
                          <a:ln>
                            <a:noFill/>
                          </a:ln>
                          <a:solidFill>
                            <a:schemeClr val="tx1"/>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r>
              <a:tr h="2246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44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dirty="0" smtClean="0">
                          <a:ln>
                            <a:noFill/>
                          </a:ln>
                          <a:solidFill>
                            <a:schemeClr val="tx1"/>
                          </a:solidFill>
                          <a:effectLst/>
                          <a:latin typeface="Arial" pitchFamily="34" charset="0"/>
                        </a:rPr>
                        <a:t>    NARRACIÓN</a:t>
                      </a:r>
                      <a:endParaRPr kumimoji="0" lang="es-ES" sz="2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12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800" b="0" i="0" u="none" strike="noStrike" cap="none" normalizeH="0" baseline="0" dirty="0" smtClean="0">
                          <a:ln>
                            <a:noFill/>
                          </a:ln>
                          <a:solidFill>
                            <a:schemeClr val="tx1"/>
                          </a:solidFill>
                          <a:effectLst/>
                          <a:latin typeface="Arial" pitchFamily="34" charset="0"/>
                        </a:rPr>
                        <a:t>Relatos en formas hazañosas que concluyen en la incoación de los seres en el tiempo primigenio</a:t>
                      </a:r>
                      <a:r>
                        <a:rPr kumimoji="0" lang="es-ES" sz="2800" b="0" i="0" u="none" strike="noStrike" cap="none" normalizeH="0" baseline="0" dirty="0" smtClean="0">
                          <a:ln>
                            <a:noFill/>
                          </a:ln>
                          <a:solidFill>
                            <a:schemeClr val="tx1"/>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4" name="3 Rectángulo"/>
          <p:cNvSpPr/>
          <p:nvPr/>
        </p:nvSpPr>
        <p:spPr>
          <a:xfrm>
            <a:off x="428625" y="142875"/>
            <a:ext cx="8358188" cy="1357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000" b="1" dirty="0" smtClean="0">
                <a:solidFill>
                  <a:schemeClr val="tx1"/>
                </a:solidFill>
              </a:rPr>
              <a:t>DOS NÚCLEOS DEL MITO</a:t>
            </a:r>
            <a:endParaRPr lang="es-MX" sz="2000" b="1"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57224" y="642918"/>
            <a:ext cx="7215238" cy="1500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4000" b="1" dirty="0" smtClean="0">
                <a:solidFill>
                  <a:schemeClr val="accent1">
                    <a:lumMod val="50000"/>
                  </a:schemeClr>
                </a:solidFill>
              </a:rPr>
              <a:t>LOS NÚCLEOS SON</a:t>
            </a:r>
            <a:endParaRPr lang="es-ES" sz="4000" b="1" dirty="0" smtClean="0">
              <a:solidFill>
                <a:schemeClr val="accent1">
                  <a:lumMod val="50000"/>
                </a:schemeClr>
              </a:solidFill>
            </a:endParaRPr>
          </a:p>
          <a:p>
            <a:pPr algn="ctr"/>
            <a:endParaRPr lang="es-ES" dirty="0" smtClean="0">
              <a:solidFill>
                <a:schemeClr val="tx1"/>
              </a:solidFill>
            </a:endParaRPr>
          </a:p>
          <a:p>
            <a:pPr algn="ctr"/>
            <a:endParaRPr lang="es-MX" dirty="0">
              <a:solidFill>
                <a:schemeClr val="tx1"/>
              </a:solidFill>
            </a:endParaRPr>
          </a:p>
        </p:txBody>
      </p:sp>
      <p:sp>
        <p:nvSpPr>
          <p:cNvPr id="5" name="4 Rectángulo"/>
          <p:cNvSpPr/>
          <p:nvPr/>
        </p:nvSpPr>
        <p:spPr>
          <a:xfrm>
            <a:off x="928662" y="2071678"/>
            <a:ext cx="8072462" cy="4429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600" dirty="0" smtClean="0">
                <a:solidFill>
                  <a:schemeClr val="tx1"/>
                </a:solidFill>
              </a:rPr>
              <a:t>muy diferentes entre sí</a:t>
            </a:r>
          </a:p>
          <a:p>
            <a:endParaRPr lang="es-ES" sz="3600" dirty="0" smtClean="0">
              <a:solidFill>
                <a:schemeClr val="tx1"/>
              </a:solidFill>
            </a:endParaRPr>
          </a:p>
          <a:p>
            <a:r>
              <a:rPr lang="es-ES" sz="3600" dirty="0" smtClean="0">
                <a:solidFill>
                  <a:schemeClr val="tx1"/>
                </a:solidFill>
              </a:rPr>
              <a:t>recíprocamente dependientes</a:t>
            </a:r>
          </a:p>
          <a:p>
            <a:endParaRPr lang="es-ES" sz="3600" dirty="0" smtClean="0">
              <a:solidFill>
                <a:schemeClr val="tx1"/>
              </a:solidFill>
            </a:endParaRPr>
          </a:p>
          <a:p>
            <a:r>
              <a:rPr lang="es-ES" sz="3600" dirty="0" smtClean="0">
                <a:solidFill>
                  <a:schemeClr val="tx1"/>
                </a:solidFill>
              </a:rPr>
              <a:t>de nexos asimétricos</a:t>
            </a:r>
          </a:p>
          <a:p>
            <a:endParaRPr lang="es-ES" sz="3600" dirty="0" smtClean="0">
              <a:solidFill>
                <a:schemeClr val="tx1"/>
              </a:solidFill>
            </a:endParaRPr>
          </a:p>
          <a:p>
            <a:r>
              <a:rPr lang="es-ES" sz="3600" dirty="0" smtClean="0">
                <a:solidFill>
                  <a:schemeClr val="tx1"/>
                </a:solidFill>
              </a:rPr>
              <a:t>de distintos órdenes de legalidad</a:t>
            </a:r>
          </a:p>
          <a:p>
            <a:endParaRPr lang="es-MX" sz="3600"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821" name="Group 77"/>
          <p:cNvGraphicFramePr>
            <a:graphicFrameLocks noGrp="1"/>
          </p:cNvGraphicFramePr>
          <p:nvPr>
            <p:ph idx="1"/>
          </p:nvPr>
        </p:nvGraphicFramePr>
        <p:xfrm>
          <a:off x="457200" y="1600200"/>
          <a:ext cx="8218487" cy="4492626"/>
        </p:xfrm>
        <a:graphic>
          <a:graphicData uri="http://schemas.openxmlformats.org/drawingml/2006/table">
            <a:tbl>
              <a:tblPr/>
              <a:tblGrid>
                <a:gridCol w="3317875"/>
                <a:gridCol w="4900612"/>
              </a:tblGrid>
              <a:tr h="2246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28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28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dirty="0" smtClean="0">
                          <a:ln>
                            <a:noFill/>
                          </a:ln>
                          <a:solidFill>
                            <a:schemeClr val="tx1"/>
                          </a:solidFill>
                          <a:effectLst/>
                          <a:latin typeface="Arial" pitchFamily="34" charset="0"/>
                        </a:rPr>
                        <a:t>      CREENCIA</a:t>
                      </a:r>
                      <a:endParaRPr kumimoji="0" lang="es-ES" sz="2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800" b="0" i="0" u="none" strike="noStrike" cap="none" normalizeH="0" baseline="0" dirty="0" smtClean="0">
                          <a:ln>
                            <a:noFill/>
                          </a:ln>
                          <a:solidFill>
                            <a:schemeClr val="tx1"/>
                          </a:solidFill>
                          <a:effectLst/>
                          <a:latin typeface="Arial" pitchFamily="34" charset="0"/>
                        </a:rPr>
                        <a:t>Concepciones causales y taxonómicas con expresiones heterogéneas y dispersas</a:t>
                      </a:r>
                      <a:r>
                        <a:rPr kumimoji="0" lang="es-ES" sz="2800" b="0" i="0" u="none" strike="noStrike" cap="none" normalizeH="0" baseline="0" dirty="0" smtClean="0">
                          <a:ln>
                            <a:noFill/>
                          </a:ln>
                          <a:solidFill>
                            <a:schemeClr val="tx1"/>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r>
              <a:tr h="2246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44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dirty="0" smtClean="0">
                          <a:ln>
                            <a:noFill/>
                          </a:ln>
                          <a:solidFill>
                            <a:schemeClr val="tx1"/>
                          </a:solidFill>
                          <a:effectLst/>
                          <a:latin typeface="Arial" pitchFamily="34" charset="0"/>
                        </a:rPr>
                        <a:t>    NARRACIÓN</a:t>
                      </a:r>
                      <a:endParaRPr kumimoji="0" lang="es-ES" sz="2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12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800" b="0" i="0" u="none" strike="noStrike" cap="none" normalizeH="0" baseline="0" dirty="0" smtClean="0">
                          <a:ln>
                            <a:noFill/>
                          </a:ln>
                          <a:solidFill>
                            <a:schemeClr val="tx1"/>
                          </a:solidFill>
                          <a:effectLst/>
                          <a:latin typeface="Arial" pitchFamily="34" charset="0"/>
                        </a:rPr>
                        <a:t>Relatos en formas hazañosas que concluyen en la incoación de los seres en el tiempo primigenio</a:t>
                      </a:r>
                      <a:r>
                        <a:rPr kumimoji="0" lang="es-ES" sz="2800" b="0" i="0" u="none" strike="noStrike" cap="none" normalizeH="0" baseline="0" dirty="0" smtClean="0">
                          <a:ln>
                            <a:noFill/>
                          </a:ln>
                          <a:solidFill>
                            <a:schemeClr val="tx1"/>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3" name="2 Rectángulo"/>
          <p:cNvSpPr/>
          <p:nvPr/>
        </p:nvSpPr>
        <p:spPr>
          <a:xfrm>
            <a:off x="428625" y="142875"/>
            <a:ext cx="8358188" cy="1357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000" b="1" dirty="0" smtClean="0">
                <a:solidFill>
                  <a:schemeClr val="tx1"/>
                </a:solidFill>
              </a:rPr>
              <a:t>EL NÚCLEO FUNDAMENTAL ES LA CREENCIA</a:t>
            </a:r>
            <a:endParaRPr lang="es-MX" sz="2000" b="1" dirty="0">
              <a:solidFill>
                <a:schemeClr val="tx1"/>
              </a:solidFill>
            </a:endParaRPr>
          </a:p>
        </p:txBody>
      </p:sp>
      <p:sp>
        <p:nvSpPr>
          <p:cNvPr id="4" name="3 Flecha derecha"/>
          <p:cNvSpPr/>
          <p:nvPr/>
        </p:nvSpPr>
        <p:spPr>
          <a:xfrm rot="19188244">
            <a:off x="-141288" y="3255963"/>
            <a:ext cx="1522413" cy="78581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7" y="500063"/>
            <a:ext cx="7056785" cy="5929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2600" dirty="0">
                <a:solidFill>
                  <a:schemeClr val="accent1">
                    <a:lumMod val="25000"/>
                  </a:schemeClr>
                </a:solidFill>
              </a:rPr>
              <a:t>La creencia no se limita a representaciones d</a:t>
            </a:r>
            <a:r>
              <a:rPr lang="es-MX" sz="2600" dirty="0">
                <a:solidFill>
                  <a:schemeClr val="accent1">
                    <a:lumMod val="25000"/>
                  </a:schemeClr>
                </a:solidFill>
              </a:rPr>
              <a:t>e</a:t>
            </a:r>
          </a:p>
          <a:p>
            <a:pPr>
              <a:defRPr/>
            </a:pPr>
            <a:r>
              <a:rPr lang="es-ES" sz="2600" dirty="0">
                <a:solidFill>
                  <a:schemeClr val="accent1">
                    <a:lumMod val="25000"/>
                  </a:schemeClr>
                </a:solidFill>
              </a:rPr>
              <a:t>la realidad a partir de una cosmovisión. Está</a:t>
            </a:r>
          </a:p>
          <a:p>
            <a:pPr>
              <a:defRPr/>
            </a:pPr>
            <a:r>
              <a:rPr lang="es-ES" sz="2600" dirty="0">
                <a:solidFill>
                  <a:schemeClr val="accent1">
                    <a:lumMod val="25000"/>
                  </a:schemeClr>
                </a:solidFill>
              </a:rPr>
              <a:t>formada por convicciones, sentimientos, </a:t>
            </a:r>
          </a:p>
          <a:p>
            <a:pPr>
              <a:defRPr/>
            </a:pPr>
            <a:r>
              <a:rPr lang="es-ES" sz="2600" dirty="0">
                <a:solidFill>
                  <a:schemeClr val="accent1">
                    <a:lumMod val="25000"/>
                  </a:schemeClr>
                </a:solidFill>
              </a:rPr>
              <a:t>valores, tendencias, hábitos, propósitos,</a:t>
            </a:r>
          </a:p>
          <a:p>
            <a:pPr>
              <a:defRPr/>
            </a:pPr>
            <a:r>
              <a:rPr lang="es-ES" sz="2600" dirty="0">
                <a:solidFill>
                  <a:schemeClr val="accent1">
                    <a:lumMod val="25000"/>
                  </a:schemeClr>
                </a:solidFill>
              </a:rPr>
              <a:t>preferencias que nos hacen enfrentarnos de</a:t>
            </a:r>
          </a:p>
          <a:p>
            <a:pPr>
              <a:defRPr/>
            </a:pPr>
            <a:r>
              <a:rPr lang="es-ES" sz="2600" dirty="0">
                <a:solidFill>
                  <a:schemeClr val="accent1">
                    <a:lumMod val="25000"/>
                  </a:schemeClr>
                </a:solidFill>
              </a:rPr>
              <a:t>manera particular a la naturaleza y a la sociedad,</a:t>
            </a:r>
          </a:p>
          <a:p>
            <a:pPr>
              <a:defRPr/>
            </a:pPr>
            <a:r>
              <a:rPr lang="es-ES" sz="2600" dirty="0">
                <a:solidFill>
                  <a:schemeClr val="accent1">
                    <a:lumMod val="25000"/>
                  </a:schemeClr>
                </a:solidFill>
              </a:rPr>
              <a:t>incluyéndonos en ambas a nosotros mismos, como</a:t>
            </a:r>
          </a:p>
          <a:p>
            <a:pPr>
              <a:defRPr/>
            </a:pPr>
            <a:r>
              <a:rPr lang="es-ES" sz="2600" dirty="0">
                <a:solidFill>
                  <a:schemeClr val="accent1">
                    <a:lumMod val="25000"/>
                  </a:schemeClr>
                </a:solidFill>
              </a:rPr>
              <a:t>individuos, en una introspección que no puede</a:t>
            </a:r>
          </a:p>
          <a:p>
            <a:pPr>
              <a:defRPr/>
            </a:pPr>
            <a:r>
              <a:rPr lang="es-ES" sz="2600" dirty="0">
                <a:solidFill>
                  <a:schemeClr val="accent1">
                    <a:lumMod val="25000"/>
                  </a:schemeClr>
                </a:solidFill>
              </a:rPr>
              <a:t>menos que ubicarnos como sociales y como naturales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solidFill>
            <a:schemeClr val="accent1">
              <a:lumMod val="50000"/>
            </a:schemeClr>
          </a:solidFill>
        </p:spPr>
        <p:txBody>
          <a:bodyPr/>
          <a:lstStyle/>
          <a:p>
            <a:r>
              <a:rPr lang="es-MX" dirty="0" smtClean="0">
                <a:solidFill>
                  <a:schemeClr val="bg1"/>
                </a:solidFill>
              </a:rPr>
              <a:t>MITO</a:t>
            </a:r>
            <a:endParaRPr lang="es-ES" dirty="0" smtClean="0">
              <a:solidFill>
                <a:schemeClr val="bg1"/>
              </a:solidFill>
            </a:endParaRPr>
          </a:p>
        </p:txBody>
      </p:sp>
      <p:sp>
        <p:nvSpPr>
          <p:cNvPr id="15363" name="Rectangle 5"/>
          <p:cNvSpPr>
            <a:spLocks noGrp="1" noChangeArrowheads="1"/>
          </p:cNvSpPr>
          <p:nvPr>
            <p:ph type="body" idx="1"/>
          </p:nvPr>
        </p:nvSpPr>
        <p:spPr>
          <a:solidFill>
            <a:schemeClr val="accent1"/>
          </a:solidFill>
        </p:spPr>
        <p:txBody>
          <a:bodyPr/>
          <a:lstStyle/>
          <a:p>
            <a:endParaRPr lang="es-MX" sz="2400" dirty="0" smtClean="0"/>
          </a:p>
          <a:p>
            <a:r>
              <a:rPr lang="es-MX" sz="2000" dirty="0" smtClean="0"/>
              <a:t>HECHO HISTÓRICO</a:t>
            </a:r>
          </a:p>
          <a:p>
            <a:endParaRPr lang="es-MX" sz="2000" dirty="0" smtClean="0"/>
          </a:p>
          <a:p>
            <a:r>
              <a:rPr lang="es-MX" sz="2000" dirty="0" smtClean="0"/>
              <a:t>DE PRODUCCIÓN DE PENSAMIENTO SOCIAL</a:t>
            </a:r>
          </a:p>
          <a:p>
            <a:endParaRPr lang="es-MX" sz="2000" dirty="0" smtClean="0"/>
          </a:p>
          <a:p>
            <a:r>
              <a:rPr lang="es-MX" sz="2000" dirty="0" smtClean="0"/>
              <a:t>INMERSO EN DECURSOS DE LARGA DURACIÓN</a:t>
            </a:r>
          </a:p>
          <a:p>
            <a:endParaRPr lang="es-MX" sz="2000" dirty="0" smtClean="0"/>
          </a:p>
          <a:p>
            <a:r>
              <a:rPr lang="es-MX" sz="2000" dirty="0" smtClean="0"/>
              <a:t>CONSISTENTE EN CREENCIAS Y NARRACIONES</a:t>
            </a:r>
          </a:p>
          <a:p>
            <a:pPr>
              <a:buNone/>
            </a:pPr>
            <a:endParaRPr lang="es-MX" sz="2000" dirty="0" smtClean="0"/>
          </a:p>
          <a:p>
            <a:r>
              <a:rPr lang="es-MX" sz="2000" dirty="0" smtClean="0"/>
              <a:t>ACERCA DEL ORIGEN Y CONFORMACIÓN DE LOS SERES MUNDANOS EN EL TIEMPO PRIMORDIAL</a:t>
            </a:r>
            <a:endParaRPr lang="es-ES" sz="20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8"/>
          <p:cNvSpPr>
            <a:spLocks noChangeArrowheads="1"/>
          </p:cNvSpPr>
          <p:nvPr/>
        </p:nvSpPr>
        <p:spPr bwMode="auto">
          <a:xfrm>
            <a:off x="539750" y="476250"/>
            <a:ext cx="6119813" cy="1008063"/>
          </a:xfrm>
          <a:prstGeom prst="rect">
            <a:avLst/>
          </a:prstGeom>
          <a:solidFill>
            <a:schemeClr val="accent1">
              <a:lumMod val="75000"/>
            </a:schemeClr>
          </a:solidFill>
          <a:ln w="9525">
            <a:solidFill>
              <a:schemeClr val="tx1"/>
            </a:solidFill>
            <a:miter lim="800000"/>
            <a:headEnd/>
            <a:tailEnd/>
          </a:ln>
        </p:spPr>
        <p:txBody>
          <a:bodyPr wrap="none" anchor="ctr"/>
          <a:lstStyle/>
          <a:p>
            <a:pPr algn="ctr"/>
            <a:r>
              <a:rPr lang="es-MX" b="1" dirty="0">
                <a:solidFill>
                  <a:schemeClr val="bg1"/>
                </a:solidFill>
              </a:rPr>
              <a:t>EL OTRO </a:t>
            </a:r>
            <a:r>
              <a:rPr lang="es-MX" b="1" dirty="0" smtClean="0">
                <a:solidFill>
                  <a:schemeClr val="bg1"/>
                </a:solidFill>
              </a:rPr>
              <a:t>TIEMPO-ESPACIO</a:t>
            </a:r>
            <a:endParaRPr lang="es-ES" b="1" dirty="0">
              <a:solidFill>
                <a:schemeClr val="bg1"/>
              </a:solidFill>
            </a:endParaRPr>
          </a:p>
        </p:txBody>
      </p:sp>
      <p:sp>
        <p:nvSpPr>
          <p:cNvPr id="16388" name="Rectangle 40"/>
          <p:cNvSpPr>
            <a:spLocks noChangeArrowheads="1"/>
          </p:cNvSpPr>
          <p:nvPr/>
        </p:nvSpPr>
        <p:spPr bwMode="auto">
          <a:xfrm>
            <a:off x="6659563" y="476250"/>
            <a:ext cx="1944687" cy="1873250"/>
          </a:xfrm>
          <a:prstGeom prst="rect">
            <a:avLst/>
          </a:prstGeom>
          <a:solidFill>
            <a:schemeClr val="accent1">
              <a:lumMod val="50000"/>
            </a:schemeClr>
          </a:solidFill>
          <a:ln w="9525">
            <a:solidFill>
              <a:schemeClr val="tx1"/>
            </a:solidFill>
            <a:miter lim="800000"/>
            <a:headEnd/>
            <a:tailEnd/>
          </a:ln>
        </p:spPr>
        <p:txBody>
          <a:bodyPr wrap="none" anchor="ctr"/>
          <a:lstStyle/>
          <a:p>
            <a:pPr algn="ctr"/>
            <a:r>
              <a:rPr lang="es-MX" sz="1200" b="1" dirty="0">
                <a:solidFill>
                  <a:schemeClr val="bg1"/>
                </a:solidFill>
              </a:rPr>
              <a:t>EL </a:t>
            </a:r>
            <a:r>
              <a:rPr lang="es-MX" sz="1200" b="1" dirty="0" smtClean="0">
                <a:solidFill>
                  <a:schemeClr val="bg1"/>
                </a:solidFill>
              </a:rPr>
              <a:t>TIEMPO-ESPACIO</a:t>
            </a:r>
            <a:endParaRPr lang="es-MX" sz="1200" b="1" dirty="0">
              <a:solidFill>
                <a:schemeClr val="bg1"/>
              </a:solidFill>
            </a:endParaRPr>
          </a:p>
          <a:p>
            <a:pPr algn="ctr"/>
            <a:r>
              <a:rPr lang="es-MX" sz="1200" b="1" dirty="0" smtClean="0">
                <a:solidFill>
                  <a:schemeClr val="bg1"/>
                </a:solidFill>
              </a:rPr>
              <a:t>DEL HOMBRE</a:t>
            </a:r>
            <a:endParaRPr lang="es-ES" sz="1200" b="1" dirty="0">
              <a:solidFill>
                <a:schemeClr val="bg1"/>
              </a:solidFill>
            </a:endParaRPr>
          </a:p>
        </p:txBody>
      </p:sp>
      <p:sp>
        <p:nvSpPr>
          <p:cNvPr id="16389" name="Rectangle 43"/>
          <p:cNvSpPr>
            <a:spLocks noChangeArrowheads="1"/>
          </p:cNvSpPr>
          <p:nvPr/>
        </p:nvSpPr>
        <p:spPr bwMode="auto">
          <a:xfrm>
            <a:off x="539750" y="1412875"/>
            <a:ext cx="1944688" cy="936625"/>
          </a:xfrm>
          <a:prstGeom prst="rect">
            <a:avLst/>
          </a:prstGeom>
          <a:solidFill>
            <a:schemeClr val="accent1">
              <a:lumMod val="90000"/>
            </a:schemeClr>
          </a:solidFill>
          <a:ln w="9525">
            <a:solidFill>
              <a:schemeClr val="tx1"/>
            </a:solidFill>
            <a:miter lim="800000"/>
            <a:headEnd/>
            <a:tailEnd/>
          </a:ln>
        </p:spPr>
        <p:txBody>
          <a:bodyPr wrap="none" anchor="ctr"/>
          <a:lstStyle/>
          <a:p>
            <a:pPr algn="ctr"/>
            <a:r>
              <a:rPr lang="es-MX" sz="1700" dirty="0"/>
              <a:t>Intrascendencia</a:t>
            </a:r>
          </a:p>
          <a:p>
            <a:pPr algn="ctr"/>
            <a:r>
              <a:rPr lang="es-MX" sz="1700" dirty="0"/>
              <a:t>divina	</a:t>
            </a:r>
            <a:endParaRPr lang="es-ES" sz="1700" dirty="0"/>
          </a:p>
        </p:txBody>
      </p:sp>
      <p:sp>
        <p:nvSpPr>
          <p:cNvPr id="16390" name="Rectangle 44"/>
          <p:cNvSpPr>
            <a:spLocks noChangeArrowheads="1"/>
          </p:cNvSpPr>
          <p:nvPr/>
        </p:nvSpPr>
        <p:spPr bwMode="auto">
          <a:xfrm>
            <a:off x="2484438" y="1412875"/>
            <a:ext cx="2087562" cy="936625"/>
          </a:xfrm>
          <a:prstGeom prst="rect">
            <a:avLst/>
          </a:prstGeom>
          <a:solidFill>
            <a:schemeClr val="accent1">
              <a:lumMod val="90000"/>
            </a:schemeClr>
          </a:solidFill>
          <a:ln w="9525">
            <a:solidFill>
              <a:schemeClr val="tx1"/>
            </a:solidFill>
            <a:miter lim="800000"/>
            <a:headEnd/>
            <a:tailEnd/>
          </a:ln>
        </p:spPr>
        <p:txBody>
          <a:bodyPr wrap="none" anchor="ctr"/>
          <a:lstStyle/>
          <a:p>
            <a:pPr algn="ctr"/>
            <a:r>
              <a:rPr lang="es-MX" sz="1700" dirty="0"/>
              <a:t>Trascendencia</a:t>
            </a:r>
          </a:p>
          <a:p>
            <a:pPr algn="ctr"/>
            <a:r>
              <a:rPr lang="es-MX" sz="1700" dirty="0"/>
              <a:t>divina</a:t>
            </a:r>
            <a:endParaRPr lang="es-ES" sz="1700" dirty="0"/>
          </a:p>
        </p:txBody>
      </p:sp>
      <p:sp>
        <p:nvSpPr>
          <p:cNvPr id="16391" name="Rectangle 45"/>
          <p:cNvSpPr>
            <a:spLocks noChangeArrowheads="1"/>
          </p:cNvSpPr>
          <p:nvPr/>
        </p:nvSpPr>
        <p:spPr bwMode="auto">
          <a:xfrm>
            <a:off x="4572000" y="1412875"/>
            <a:ext cx="2087563" cy="936625"/>
          </a:xfrm>
          <a:prstGeom prst="rect">
            <a:avLst/>
          </a:prstGeom>
          <a:solidFill>
            <a:schemeClr val="accent1">
              <a:lumMod val="90000"/>
            </a:schemeClr>
          </a:solidFill>
          <a:ln w="9525">
            <a:solidFill>
              <a:schemeClr val="tx1"/>
            </a:solidFill>
            <a:miter lim="800000"/>
            <a:headEnd/>
            <a:tailEnd/>
          </a:ln>
        </p:spPr>
        <p:txBody>
          <a:bodyPr wrap="none" anchor="ctr"/>
          <a:lstStyle/>
          <a:p>
            <a:pPr algn="ctr"/>
            <a:r>
              <a:rPr lang="es-MX" sz="1600" dirty="0"/>
              <a:t>Nacimiento</a:t>
            </a:r>
          </a:p>
          <a:p>
            <a:pPr algn="ctr"/>
            <a:r>
              <a:rPr lang="es-MX" sz="1600" dirty="0"/>
              <a:t>primigenio </a:t>
            </a:r>
          </a:p>
          <a:p>
            <a:pPr algn="ctr"/>
            <a:r>
              <a:rPr lang="es-MX" sz="1600" dirty="0"/>
              <a:t>del Sol</a:t>
            </a:r>
            <a:endParaRPr lang="es-ES" sz="1600" dirty="0"/>
          </a:p>
        </p:txBody>
      </p:sp>
      <p:sp>
        <p:nvSpPr>
          <p:cNvPr id="16392" name="Rectangle 47"/>
          <p:cNvSpPr>
            <a:spLocks noChangeArrowheads="1"/>
          </p:cNvSpPr>
          <p:nvPr/>
        </p:nvSpPr>
        <p:spPr bwMode="auto">
          <a:xfrm>
            <a:off x="539750" y="2349500"/>
            <a:ext cx="8064500" cy="4103688"/>
          </a:xfrm>
          <a:prstGeom prst="rect">
            <a:avLst/>
          </a:prstGeom>
          <a:solidFill>
            <a:schemeClr val="accent1"/>
          </a:solidFill>
          <a:ln w="9525">
            <a:solidFill>
              <a:schemeClr val="tx1"/>
            </a:solidFill>
            <a:miter lim="800000"/>
            <a:headEnd/>
            <a:tailEnd/>
          </a:ln>
        </p:spPr>
        <p:txBody>
          <a:bodyPr wrap="none" anchor="ctr"/>
          <a:lstStyle/>
          <a:p>
            <a:pPr algn="ctr"/>
            <a:endParaRPr lang="es-MX"/>
          </a:p>
        </p:txBody>
      </p:sp>
      <p:sp>
        <p:nvSpPr>
          <p:cNvPr id="16393" name="Rectangle 58"/>
          <p:cNvSpPr>
            <a:spLocks noChangeArrowheads="1"/>
          </p:cNvSpPr>
          <p:nvPr/>
        </p:nvSpPr>
        <p:spPr bwMode="auto">
          <a:xfrm>
            <a:off x="611188" y="2420938"/>
            <a:ext cx="1314450" cy="366712"/>
          </a:xfrm>
          <a:prstGeom prst="rect">
            <a:avLst/>
          </a:prstGeom>
          <a:noFill/>
          <a:ln w="9525">
            <a:noFill/>
            <a:miter lim="800000"/>
            <a:headEnd/>
            <a:tailEnd/>
          </a:ln>
        </p:spPr>
        <p:txBody>
          <a:bodyPr wrap="none">
            <a:spAutoFit/>
          </a:bodyPr>
          <a:lstStyle/>
          <a:p>
            <a:r>
              <a:rPr lang="es-MX"/>
              <a:t>Ocio divino</a:t>
            </a:r>
            <a:endParaRPr lang="es-ES"/>
          </a:p>
        </p:txBody>
      </p:sp>
      <p:sp>
        <p:nvSpPr>
          <p:cNvPr id="16394" name="Text Box 59"/>
          <p:cNvSpPr txBox="1">
            <a:spLocks noChangeArrowheads="1"/>
          </p:cNvSpPr>
          <p:nvPr/>
        </p:nvSpPr>
        <p:spPr bwMode="auto">
          <a:xfrm>
            <a:off x="1763713" y="3108325"/>
            <a:ext cx="1428750" cy="641350"/>
          </a:xfrm>
          <a:prstGeom prst="rect">
            <a:avLst/>
          </a:prstGeom>
          <a:noFill/>
          <a:ln w="9525">
            <a:noFill/>
            <a:miter lim="800000"/>
            <a:headEnd/>
            <a:tailEnd/>
          </a:ln>
        </p:spPr>
        <p:txBody>
          <a:bodyPr wrap="none">
            <a:spAutoFit/>
          </a:bodyPr>
          <a:lstStyle/>
          <a:p>
            <a:r>
              <a:rPr lang="es-MX"/>
              <a:t>Vida feliz de</a:t>
            </a:r>
          </a:p>
          <a:p>
            <a:r>
              <a:rPr lang="es-MX"/>
              <a:t>los dioses</a:t>
            </a:r>
            <a:endParaRPr lang="es-ES"/>
          </a:p>
        </p:txBody>
      </p:sp>
      <p:sp>
        <p:nvSpPr>
          <p:cNvPr id="16395" name="Text Box 60"/>
          <p:cNvSpPr txBox="1">
            <a:spLocks noChangeArrowheads="1"/>
          </p:cNvSpPr>
          <p:nvPr/>
        </p:nvSpPr>
        <p:spPr bwMode="auto">
          <a:xfrm>
            <a:off x="2571750" y="3716338"/>
            <a:ext cx="2000250" cy="366712"/>
          </a:xfrm>
          <a:prstGeom prst="rect">
            <a:avLst/>
          </a:prstGeom>
          <a:noFill/>
          <a:ln w="9525">
            <a:noFill/>
            <a:miter lim="800000"/>
            <a:headEnd/>
            <a:tailEnd/>
          </a:ln>
        </p:spPr>
        <p:txBody>
          <a:bodyPr wrap="none">
            <a:spAutoFit/>
          </a:bodyPr>
          <a:lstStyle/>
          <a:p>
            <a:r>
              <a:rPr lang="es-MX"/>
              <a:t>Aventuras míticas</a:t>
            </a:r>
            <a:endParaRPr lang="es-ES"/>
          </a:p>
        </p:txBody>
      </p:sp>
      <p:sp>
        <p:nvSpPr>
          <p:cNvPr id="16396" name="Text Box 61"/>
          <p:cNvSpPr txBox="1">
            <a:spLocks noChangeArrowheads="1"/>
          </p:cNvSpPr>
          <p:nvPr/>
        </p:nvSpPr>
        <p:spPr bwMode="auto">
          <a:xfrm>
            <a:off x="4572000" y="4149725"/>
            <a:ext cx="2292350" cy="366713"/>
          </a:xfrm>
          <a:prstGeom prst="rect">
            <a:avLst/>
          </a:prstGeom>
          <a:noFill/>
          <a:ln w="9525">
            <a:noFill/>
            <a:miter lim="800000"/>
            <a:headEnd/>
            <a:tailEnd/>
          </a:ln>
        </p:spPr>
        <p:txBody>
          <a:bodyPr wrap="none">
            <a:spAutoFit/>
          </a:bodyPr>
          <a:lstStyle/>
          <a:p>
            <a:r>
              <a:rPr lang="es-MX"/>
              <a:t>Muerte de los dioses</a:t>
            </a:r>
            <a:endParaRPr lang="es-ES"/>
          </a:p>
        </p:txBody>
      </p:sp>
      <p:sp>
        <p:nvSpPr>
          <p:cNvPr id="16397" name="Text Box 62"/>
          <p:cNvSpPr txBox="1">
            <a:spLocks noChangeArrowheads="1"/>
          </p:cNvSpPr>
          <p:nvPr/>
        </p:nvSpPr>
        <p:spPr bwMode="auto">
          <a:xfrm>
            <a:off x="5651500" y="4724400"/>
            <a:ext cx="1847850" cy="641350"/>
          </a:xfrm>
          <a:prstGeom prst="rect">
            <a:avLst/>
          </a:prstGeom>
          <a:noFill/>
          <a:ln w="9525">
            <a:noFill/>
            <a:miter lim="800000"/>
            <a:headEnd/>
            <a:tailEnd/>
          </a:ln>
        </p:spPr>
        <p:txBody>
          <a:bodyPr wrap="none">
            <a:spAutoFit/>
          </a:bodyPr>
          <a:lstStyle/>
          <a:p>
            <a:r>
              <a:rPr lang="es-MX" dirty="0"/>
              <a:t>Resurrección de</a:t>
            </a:r>
          </a:p>
          <a:p>
            <a:r>
              <a:rPr lang="es-MX" dirty="0" smtClean="0"/>
              <a:t>los </a:t>
            </a:r>
            <a:r>
              <a:rPr lang="es-MX" dirty="0"/>
              <a:t>dioses</a:t>
            </a:r>
            <a:endParaRPr lang="es-ES" dirty="0"/>
          </a:p>
        </p:txBody>
      </p:sp>
      <p:sp>
        <p:nvSpPr>
          <p:cNvPr id="16398" name="Text Box 63"/>
          <p:cNvSpPr txBox="1">
            <a:spLocks noChangeArrowheads="1"/>
          </p:cNvSpPr>
          <p:nvPr/>
        </p:nvSpPr>
        <p:spPr bwMode="auto">
          <a:xfrm>
            <a:off x="6711950" y="5608638"/>
            <a:ext cx="1543050" cy="641350"/>
          </a:xfrm>
          <a:prstGeom prst="rect">
            <a:avLst/>
          </a:prstGeom>
          <a:noFill/>
          <a:ln w="9525">
            <a:noFill/>
            <a:miter lim="800000"/>
            <a:headEnd/>
            <a:tailEnd/>
          </a:ln>
        </p:spPr>
        <p:txBody>
          <a:bodyPr wrap="none">
            <a:spAutoFit/>
          </a:bodyPr>
          <a:lstStyle/>
          <a:p>
            <a:r>
              <a:rPr lang="es-MX"/>
              <a:t>Existencia de</a:t>
            </a:r>
          </a:p>
          <a:p>
            <a:r>
              <a:rPr lang="es-MX"/>
              <a:t>las criaturas</a:t>
            </a:r>
            <a:endParaRPr lang="es-E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404664"/>
            <a:ext cx="8208912" cy="5976664"/>
          </a:xfrm>
          <a:prstGeom prst="rect">
            <a:avLst/>
          </a:prstGeom>
          <a:ln w="76200">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000" b="1" dirty="0" smtClean="0">
                <a:solidFill>
                  <a:schemeClr val="accent1">
                    <a:lumMod val="25000"/>
                  </a:schemeClr>
                </a:solidFill>
              </a:rPr>
              <a:t>¿Qué se busca?</a:t>
            </a:r>
            <a:endParaRPr lang="es-MX" sz="6000" b="1" dirty="0">
              <a:solidFill>
                <a:schemeClr val="accent1">
                  <a:lumMod val="25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8"/>
          <p:cNvSpPr>
            <a:spLocks noChangeArrowheads="1"/>
          </p:cNvSpPr>
          <p:nvPr/>
        </p:nvSpPr>
        <p:spPr bwMode="auto">
          <a:xfrm>
            <a:off x="539750" y="476250"/>
            <a:ext cx="6119813" cy="1008063"/>
          </a:xfrm>
          <a:prstGeom prst="rect">
            <a:avLst/>
          </a:prstGeom>
          <a:solidFill>
            <a:schemeClr val="accent1">
              <a:lumMod val="75000"/>
            </a:schemeClr>
          </a:solidFill>
          <a:ln w="9525">
            <a:solidFill>
              <a:schemeClr val="tx1"/>
            </a:solidFill>
            <a:miter lim="800000"/>
            <a:headEnd/>
            <a:tailEnd/>
          </a:ln>
        </p:spPr>
        <p:txBody>
          <a:bodyPr wrap="none" anchor="ctr"/>
          <a:lstStyle/>
          <a:p>
            <a:pPr algn="ctr"/>
            <a:r>
              <a:rPr lang="es-MX" b="1" dirty="0">
                <a:solidFill>
                  <a:schemeClr val="bg1"/>
                </a:solidFill>
              </a:rPr>
              <a:t>EL OTRO </a:t>
            </a:r>
            <a:r>
              <a:rPr lang="es-MX" b="1" dirty="0" smtClean="0">
                <a:solidFill>
                  <a:schemeClr val="bg1"/>
                </a:solidFill>
              </a:rPr>
              <a:t>TIEMPO-ESPACIO</a:t>
            </a:r>
            <a:endParaRPr lang="es-ES" b="1" dirty="0">
              <a:solidFill>
                <a:schemeClr val="bg1"/>
              </a:solidFill>
            </a:endParaRPr>
          </a:p>
        </p:txBody>
      </p:sp>
      <p:sp>
        <p:nvSpPr>
          <p:cNvPr id="16388" name="Rectangle 40"/>
          <p:cNvSpPr>
            <a:spLocks noChangeArrowheads="1"/>
          </p:cNvSpPr>
          <p:nvPr/>
        </p:nvSpPr>
        <p:spPr bwMode="auto">
          <a:xfrm>
            <a:off x="6659563" y="476250"/>
            <a:ext cx="1944687" cy="1873250"/>
          </a:xfrm>
          <a:prstGeom prst="rect">
            <a:avLst/>
          </a:prstGeom>
          <a:solidFill>
            <a:schemeClr val="accent1">
              <a:lumMod val="50000"/>
            </a:schemeClr>
          </a:solidFill>
          <a:ln w="9525">
            <a:solidFill>
              <a:schemeClr val="tx1"/>
            </a:solidFill>
            <a:miter lim="800000"/>
            <a:headEnd/>
            <a:tailEnd/>
          </a:ln>
        </p:spPr>
        <p:txBody>
          <a:bodyPr wrap="none" anchor="ctr"/>
          <a:lstStyle/>
          <a:p>
            <a:pPr algn="ctr"/>
            <a:r>
              <a:rPr lang="es-MX" sz="1200" b="1" dirty="0">
                <a:solidFill>
                  <a:schemeClr val="bg1"/>
                </a:solidFill>
              </a:rPr>
              <a:t>EL </a:t>
            </a:r>
            <a:r>
              <a:rPr lang="es-MX" sz="1200" b="1" dirty="0" smtClean="0">
                <a:solidFill>
                  <a:schemeClr val="bg1"/>
                </a:solidFill>
              </a:rPr>
              <a:t>TIEMPO-ESPACIO</a:t>
            </a:r>
            <a:endParaRPr lang="es-MX" sz="1200" b="1" dirty="0">
              <a:solidFill>
                <a:schemeClr val="bg1"/>
              </a:solidFill>
            </a:endParaRPr>
          </a:p>
          <a:p>
            <a:pPr algn="ctr"/>
            <a:r>
              <a:rPr lang="es-MX" sz="1200" b="1" dirty="0" smtClean="0">
                <a:solidFill>
                  <a:schemeClr val="bg1"/>
                </a:solidFill>
              </a:rPr>
              <a:t>DEL HOMBRE</a:t>
            </a:r>
            <a:endParaRPr lang="es-ES" sz="1200" b="1" dirty="0">
              <a:solidFill>
                <a:schemeClr val="bg1"/>
              </a:solidFill>
            </a:endParaRPr>
          </a:p>
        </p:txBody>
      </p:sp>
      <p:sp>
        <p:nvSpPr>
          <p:cNvPr id="16389" name="Rectangle 43"/>
          <p:cNvSpPr>
            <a:spLocks noChangeArrowheads="1"/>
          </p:cNvSpPr>
          <p:nvPr/>
        </p:nvSpPr>
        <p:spPr bwMode="auto">
          <a:xfrm>
            <a:off x="539750" y="1412875"/>
            <a:ext cx="1944688" cy="936625"/>
          </a:xfrm>
          <a:prstGeom prst="rect">
            <a:avLst/>
          </a:prstGeom>
          <a:solidFill>
            <a:schemeClr val="accent1">
              <a:lumMod val="90000"/>
            </a:schemeClr>
          </a:solidFill>
          <a:ln w="9525">
            <a:solidFill>
              <a:schemeClr val="tx1"/>
            </a:solidFill>
            <a:miter lim="800000"/>
            <a:headEnd/>
            <a:tailEnd/>
          </a:ln>
        </p:spPr>
        <p:txBody>
          <a:bodyPr wrap="none" anchor="ctr"/>
          <a:lstStyle/>
          <a:p>
            <a:pPr algn="ctr"/>
            <a:r>
              <a:rPr lang="es-MX" sz="1700" dirty="0"/>
              <a:t>Intrascendencia</a:t>
            </a:r>
          </a:p>
          <a:p>
            <a:pPr algn="ctr"/>
            <a:r>
              <a:rPr lang="es-MX" sz="1700" dirty="0"/>
              <a:t>divina	</a:t>
            </a:r>
            <a:endParaRPr lang="es-ES" sz="1700" dirty="0"/>
          </a:p>
        </p:txBody>
      </p:sp>
      <p:sp>
        <p:nvSpPr>
          <p:cNvPr id="16390" name="Rectangle 44"/>
          <p:cNvSpPr>
            <a:spLocks noChangeArrowheads="1"/>
          </p:cNvSpPr>
          <p:nvPr/>
        </p:nvSpPr>
        <p:spPr bwMode="auto">
          <a:xfrm>
            <a:off x="2484438" y="1412875"/>
            <a:ext cx="2087562" cy="936625"/>
          </a:xfrm>
          <a:prstGeom prst="rect">
            <a:avLst/>
          </a:prstGeom>
          <a:solidFill>
            <a:srgbClr val="FFDF79"/>
          </a:solidFill>
          <a:ln w="9525">
            <a:solidFill>
              <a:schemeClr val="tx1"/>
            </a:solidFill>
            <a:miter lim="800000"/>
            <a:headEnd/>
            <a:tailEnd/>
          </a:ln>
        </p:spPr>
        <p:txBody>
          <a:bodyPr wrap="none" anchor="ctr"/>
          <a:lstStyle/>
          <a:p>
            <a:pPr algn="ctr"/>
            <a:r>
              <a:rPr lang="es-MX" sz="1700" dirty="0"/>
              <a:t>Trascendencia</a:t>
            </a:r>
          </a:p>
          <a:p>
            <a:pPr algn="ctr"/>
            <a:r>
              <a:rPr lang="es-MX" sz="1700" dirty="0"/>
              <a:t>divina</a:t>
            </a:r>
            <a:endParaRPr lang="es-ES" sz="1700" dirty="0"/>
          </a:p>
        </p:txBody>
      </p:sp>
      <p:sp>
        <p:nvSpPr>
          <p:cNvPr id="16391" name="Rectangle 45"/>
          <p:cNvSpPr>
            <a:spLocks noChangeArrowheads="1"/>
          </p:cNvSpPr>
          <p:nvPr/>
        </p:nvSpPr>
        <p:spPr bwMode="auto">
          <a:xfrm>
            <a:off x="4572000" y="1412875"/>
            <a:ext cx="2087563" cy="936625"/>
          </a:xfrm>
          <a:prstGeom prst="rect">
            <a:avLst/>
          </a:prstGeom>
          <a:solidFill>
            <a:srgbClr val="FFDF79"/>
          </a:solidFill>
          <a:ln w="9525">
            <a:solidFill>
              <a:schemeClr val="tx1"/>
            </a:solidFill>
            <a:miter lim="800000"/>
            <a:headEnd/>
            <a:tailEnd/>
          </a:ln>
        </p:spPr>
        <p:txBody>
          <a:bodyPr wrap="none" anchor="ctr"/>
          <a:lstStyle/>
          <a:p>
            <a:pPr algn="ctr"/>
            <a:r>
              <a:rPr lang="es-MX" sz="1600" dirty="0"/>
              <a:t>Nacimiento</a:t>
            </a:r>
          </a:p>
          <a:p>
            <a:pPr algn="ctr"/>
            <a:r>
              <a:rPr lang="es-MX" sz="1600" dirty="0"/>
              <a:t>primigenio </a:t>
            </a:r>
          </a:p>
          <a:p>
            <a:pPr algn="ctr"/>
            <a:r>
              <a:rPr lang="es-MX" sz="1600" dirty="0"/>
              <a:t>del Sol</a:t>
            </a:r>
            <a:endParaRPr lang="es-ES" sz="1600" dirty="0"/>
          </a:p>
        </p:txBody>
      </p:sp>
      <p:sp>
        <p:nvSpPr>
          <p:cNvPr id="16392" name="Rectangle 47"/>
          <p:cNvSpPr>
            <a:spLocks noChangeArrowheads="1"/>
          </p:cNvSpPr>
          <p:nvPr/>
        </p:nvSpPr>
        <p:spPr bwMode="auto">
          <a:xfrm>
            <a:off x="539750" y="2349500"/>
            <a:ext cx="8064500" cy="4103688"/>
          </a:xfrm>
          <a:prstGeom prst="rect">
            <a:avLst/>
          </a:prstGeom>
          <a:solidFill>
            <a:schemeClr val="accent1"/>
          </a:solidFill>
          <a:ln w="9525">
            <a:solidFill>
              <a:schemeClr val="tx1"/>
            </a:solidFill>
            <a:miter lim="800000"/>
            <a:headEnd/>
            <a:tailEnd/>
          </a:ln>
        </p:spPr>
        <p:txBody>
          <a:bodyPr wrap="none" anchor="ctr"/>
          <a:lstStyle/>
          <a:p>
            <a:pPr algn="ctr"/>
            <a:endParaRPr lang="es-MX"/>
          </a:p>
        </p:txBody>
      </p:sp>
      <p:sp>
        <p:nvSpPr>
          <p:cNvPr id="16393" name="Rectangle 58"/>
          <p:cNvSpPr>
            <a:spLocks noChangeArrowheads="1"/>
          </p:cNvSpPr>
          <p:nvPr/>
        </p:nvSpPr>
        <p:spPr bwMode="auto">
          <a:xfrm>
            <a:off x="611188" y="2420938"/>
            <a:ext cx="1314450" cy="366712"/>
          </a:xfrm>
          <a:prstGeom prst="rect">
            <a:avLst/>
          </a:prstGeom>
          <a:noFill/>
          <a:ln w="9525">
            <a:noFill/>
            <a:miter lim="800000"/>
            <a:headEnd/>
            <a:tailEnd/>
          </a:ln>
        </p:spPr>
        <p:txBody>
          <a:bodyPr wrap="none">
            <a:spAutoFit/>
          </a:bodyPr>
          <a:lstStyle/>
          <a:p>
            <a:r>
              <a:rPr lang="es-MX"/>
              <a:t>Ocio divino</a:t>
            </a:r>
            <a:endParaRPr lang="es-ES"/>
          </a:p>
        </p:txBody>
      </p:sp>
      <p:sp>
        <p:nvSpPr>
          <p:cNvPr id="16394" name="Text Box 59"/>
          <p:cNvSpPr txBox="1">
            <a:spLocks noChangeArrowheads="1"/>
          </p:cNvSpPr>
          <p:nvPr/>
        </p:nvSpPr>
        <p:spPr bwMode="auto">
          <a:xfrm>
            <a:off x="1763713" y="3108325"/>
            <a:ext cx="1428750" cy="641350"/>
          </a:xfrm>
          <a:prstGeom prst="rect">
            <a:avLst/>
          </a:prstGeom>
          <a:noFill/>
          <a:ln w="9525">
            <a:noFill/>
            <a:miter lim="800000"/>
            <a:headEnd/>
            <a:tailEnd/>
          </a:ln>
        </p:spPr>
        <p:txBody>
          <a:bodyPr wrap="none">
            <a:spAutoFit/>
          </a:bodyPr>
          <a:lstStyle/>
          <a:p>
            <a:r>
              <a:rPr lang="es-MX"/>
              <a:t>Vida feliz de</a:t>
            </a:r>
          </a:p>
          <a:p>
            <a:r>
              <a:rPr lang="es-MX"/>
              <a:t>los dioses</a:t>
            </a:r>
            <a:endParaRPr lang="es-ES"/>
          </a:p>
        </p:txBody>
      </p:sp>
      <p:sp>
        <p:nvSpPr>
          <p:cNvPr id="16395" name="Text Box 60"/>
          <p:cNvSpPr txBox="1">
            <a:spLocks noChangeArrowheads="1"/>
          </p:cNvSpPr>
          <p:nvPr/>
        </p:nvSpPr>
        <p:spPr bwMode="auto">
          <a:xfrm>
            <a:off x="2571750" y="3716338"/>
            <a:ext cx="2000250" cy="366712"/>
          </a:xfrm>
          <a:prstGeom prst="rect">
            <a:avLst/>
          </a:prstGeom>
          <a:noFill/>
          <a:ln w="9525">
            <a:noFill/>
            <a:miter lim="800000"/>
            <a:headEnd/>
            <a:tailEnd/>
          </a:ln>
        </p:spPr>
        <p:txBody>
          <a:bodyPr wrap="none">
            <a:spAutoFit/>
          </a:bodyPr>
          <a:lstStyle/>
          <a:p>
            <a:r>
              <a:rPr lang="es-MX"/>
              <a:t>Aventuras míticas</a:t>
            </a:r>
            <a:endParaRPr lang="es-ES"/>
          </a:p>
        </p:txBody>
      </p:sp>
      <p:sp>
        <p:nvSpPr>
          <p:cNvPr id="16396" name="Text Box 61"/>
          <p:cNvSpPr txBox="1">
            <a:spLocks noChangeArrowheads="1"/>
          </p:cNvSpPr>
          <p:nvPr/>
        </p:nvSpPr>
        <p:spPr bwMode="auto">
          <a:xfrm>
            <a:off x="4572000" y="4149725"/>
            <a:ext cx="2292350" cy="366713"/>
          </a:xfrm>
          <a:prstGeom prst="rect">
            <a:avLst/>
          </a:prstGeom>
          <a:noFill/>
          <a:ln w="9525">
            <a:noFill/>
            <a:miter lim="800000"/>
            <a:headEnd/>
            <a:tailEnd/>
          </a:ln>
        </p:spPr>
        <p:txBody>
          <a:bodyPr wrap="none">
            <a:spAutoFit/>
          </a:bodyPr>
          <a:lstStyle/>
          <a:p>
            <a:r>
              <a:rPr lang="es-MX"/>
              <a:t>Muerte de los dioses</a:t>
            </a:r>
            <a:endParaRPr lang="es-ES"/>
          </a:p>
        </p:txBody>
      </p:sp>
      <p:sp>
        <p:nvSpPr>
          <p:cNvPr id="16397" name="Text Box 62"/>
          <p:cNvSpPr txBox="1">
            <a:spLocks noChangeArrowheads="1"/>
          </p:cNvSpPr>
          <p:nvPr/>
        </p:nvSpPr>
        <p:spPr bwMode="auto">
          <a:xfrm>
            <a:off x="5651500" y="4724400"/>
            <a:ext cx="1847850" cy="641350"/>
          </a:xfrm>
          <a:prstGeom prst="rect">
            <a:avLst/>
          </a:prstGeom>
          <a:noFill/>
          <a:ln w="9525">
            <a:noFill/>
            <a:miter lim="800000"/>
            <a:headEnd/>
            <a:tailEnd/>
          </a:ln>
        </p:spPr>
        <p:txBody>
          <a:bodyPr wrap="none">
            <a:spAutoFit/>
          </a:bodyPr>
          <a:lstStyle/>
          <a:p>
            <a:r>
              <a:rPr lang="es-MX" dirty="0"/>
              <a:t>Resurrección de</a:t>
            </a:r>
          </a:p>
          <a:p>
            <a:r>
              <a:rPr lang="es-MX" dirty="0" smtClean="0"/>
              <a:t>los </a:t>
            </a:r>
            <a:r>
              <a:rPr lang="es-MX" dirty="0"/>
              <a:t>dioses</a:t>
            </a:r>
            <a:endParaRPr lang="es-ES" dirty="0"/>
          </a:p>
        </p:txBody>
      </p:sp>
      <p:sp>
        <p:nvSpPr>
          <p:cNvPr id="16398" name="Text Box 63"/>
          <p:cNvSpPr txBox="1">
            <a:spLocks noChangeArrowheads="1"/>
          </p:cNvSpPr>
          <p:nvPr/>
        </p:nvSpPr>
        <p:spPr bwMode="auto">
          <a:xfrm>
            <a:off x="6711950" y="5608638"/>
            <a:ext cx="1543050" cy="641350"/>
          </a:xfrm>
          <a:prstGeom prst="rect">
            <a:avLst/>
          </a:prstGeom>
          <a:noFill/>
          <a:ln w="9525">
            <a:noFill/>
            <a:miter lim="800000"/>
            <a:headEnd/>
            <a:tailEnd/>
          </a:ln>
        </p:spPr>
        <p:txBody>
          <a:bodyPr wrap="none">
            <a:spAutoFit/>
          </a:bodyPr>
          <a:lstStyle/>
          <a:p>
            <a:r>
              <a:rPr lang="es-MX"/>
              <a:t>Existencia de</a:t>
            </a:r>
          </a:p>
          <a:p>
            <a:r>
              <a:rPr lang="es-MX"/>
              <a:t>las criaturas</a:t>
            </a:r>
            <a:endParaRPr lang="es-ES"/>
          </a:p>
        </p:txBody>
      </p:sp>
      <p:sp>
        <p:nvSpPr>
          <p:cNvPr id="14" name="13 Rectángulo"/>
          <p:cNvSpPr/>
          <p:nvPr/>
        </p:nvSpPr>
        <p:spPr>
          <a:xfrm>
            <a:off x="971600" y="5013176"/>
            <a:ext cx="2664296" cy="10801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t>    </a:t>
            </a:r>
            <a:r>
              <a:rPr lang="es-MX" dirty="0" smtClean="0">
                <a:solidFill>
                  <a:schemeClr val="tx1"/>
                </a:solidFill>
              </a:rPr>
              <a:t>TIEMPO </a:t>
            </a:r>
          </a:p>
          <a:p>
            <a:r>
              <a:rPr lang="es-MX" dirty="0" smtClean="0">
                <a:solidFill>
                  <a:schemeClr val="tx1"/>
                </a:solidFill>
              </a:rPr>
              <a:t>    MÍTICO</a:t>
            </a:r>
            <a:endParaRPr lang="es-MX" dirty="0">
              <a:solidFill>
                <a:schemeClr val="tx1"/>
              </a:solidFill>
            </a:endParaRPr>
          </a:p>
        </p:txBody>
      </p:sp>
      <p:sp>
        <p:nvSpPr>
          <p:cNvPr id="15" name="14 Rectángulo"/>
          <p:cNvSpPr/>
          <p:nvPr/>
        </p:nvSpPr>
        <p:spPr>
          <a:xfrm>
            <a:off x="2483768" y="5229200"/>
            <a:ext cx="864096" cy="576064"/>
          </a:xfrm>
          <a:prstGeom prst="rect">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404664"/>
            <a:ext cx="8208912" cy="5976664"/>
          </a:xfrm>
          <a:prstGeom prst="rect">
            <a:avLst/>
          </a:prstGeom>
          <a:ln w="76200">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000" b="1" dirty="0" smtClean="0">
                <a:solidFill>
                  <a:schemeClr val="accent1">
                    <a:lumMod val="25000"/>
                  </a:schemeClr>
                </a:solidFill>
              </a:rPr>
              <a:t>¿Qué es la narración mítica?</a:t>
            </a:r>
            <a:endParaRPr lang="es-MX" sz="6000" b="1" dirty="0">
              <a:solidFill>
                <a:schemeClr val="accent1">
                  <a:lumMod val="25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821" name="Group 77"/>
          <p:cNvGraphicFramePr>
            <a:graphicFrameLocks noGrp="1"/>
          </p:cNvGraphicFramePr>
          <p:nvPr>
            <p:ph idx="1"/>
          </p:nvPr>
        </p:nvGraphicFramePr>
        <p:xfrm>
          <a:off x="428625" y="1500188"/>
          <a:ext cx="8218487" cy="4492626"/>
        </p:xfrm>
        <a:graphic>
          <a:graphicData uri="http://schemas.openxmlformats.org/drawingml/2006/table">
            <a:tbl>
              <a:tblPr/>
              <a:tblGrid>
                <a:gridCol w="3317875"/>
                <a:gridCol w="4900612"/>
              </a:tblGrid>
              <a:tr h="2246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28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28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dirty="0" smtClean="0">
                          <a:ln>
                            <a:noFill/>
                          </a:ln>
                          <a:solidFill>
                            <a:schemeClr val="tx1"/>
                          </a:solidFill>
                          <a:effectLst/>
                          <a:latin typeface="Arial" pitchFamily="34" charset="0"/>
                        </a:rPr>
                        <a:t>      CREENCIA</a:t>
                      </a:r>
                      <a:endParaRPr kumimoji="0" lang="es-ES" sz="2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800" b="0" i="0" u="none" strike="noStrike" cap="none" normalizeH="0" baseline="0" dirty="0" smtClean="0">
                          <a:ln>
                            <a:noFill/>
                          </a:ln>
                          <a:solidFill>
                            <a:schemeClr val="tx1"/>
                          </a:solidFill>
                          <a:effectLst/>
                          <a:latin typeface="Arial" pitchFamily="34" charset="0"/>
                        </a:rPr>
                        <a:t>Concepciones causales y taxonómicas con expresiones heterogéneas y dispersas</a:t>
                      </a:r>
                      <a:r>
                        <a:rPr kumimoji="0" lang="es-ES" sz="2800" b="0" i="0" u="none" strike="noStrike" cap="none" normalizeH="0" baseline="0" dirty="0" smtClean="0">
                          <a:ln>
                            <a:noFill/>
                          </a:ln>
                          <a:solidFill>
                            <a:schemeClr val="tx1"/>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r>
              <a:tr h="2246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44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dirty="0" smtClean="0">
                          <a:ln>
                            <a:noFill/>
                          </a:ln>
                          <a:solidFill>
                            <a:schemeClr val="tx1"/>
                          </a:solidFill>
                          <a:effectLst/>
                          <a:latin typeface="Arial" pitchFamily="34" charset="0"/>
                        </a:rPr>
                        <a:t>    NARRACIÓN</a:t>
                      </a:r>
                      <a:endParaRPr kumimoji="0" lang="es-ES" sz="2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12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800" b="0" i="0" u="none" strike="noStrike" cap="none" normalizeH="0" baseline="0" dirty="0" smtClean="0">
                          <a:ln>
                            <a:noFill/>
                          </a:ln>
                          <a:solidFill>
                            <a:schemeClr val="tx1"/>
                          </a:solidFill>
                          <a:effectLst/>
                          <a:latin typeface="Arial" pitchFamily="34" charset="0"/>
                        </a:rPr>
                        <a:t>Relatos en formas hazañosas que concluyen en la incoación de los seres en el tiempo primigenio</a:t>
                      </a:r>
                      <a:r>
                        <a:rPr kumimoji="0" lang="es-ES" sz="2800" b="0" i="0" u="none" strike="noStrike" cap="none" normalizeH="0" baseline="0" dirty="0" smtClean="0">
                          <a:ln>
                            <a:noFill/>
                          </a:ln>
                          <a:solidFill>
                            <a:schemeClr val="tx1"/>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90000"/>
                      </a:schemeClr>
                    </a:solidFill>
                  </a:tcPr>
                </a:tc>
              </a:tr>
            </a:tbl>
          </a:graphicData>
        </a:graphic>
      </p:graphicFrame>
      <p:sp>
        <p:nvSpPr>
          <p:cNvPr id="3" name="2 Rectángulo"/>
          <p:cNvSpPr/>
          <p:nvPr/>
        </p:nvSpPr>
        <p:spPr>
          <a:xfrm>
            <a:off x="428625" y="142875"/>
            <a:ext cx="8358188" cy="1357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000" b="1" dirty="0">
                <a:solidFill>
                  <a:schemeClr val="accent1">
                    <a:lumMod val="25000"/>
                  </a:schemeClr>
                </a:solidFill>
              </a:rPr>
              <a:t>LOS DOS NÚCLEOS DEL MITO</a:t>
            </a:r>
            <a:endParaRPr lang="es-MX" sz="2000" b="1" dirty="0">
              <a:solidFill>
                <a:schemeClr val="accent1">
                  <a:lumMod val="25000"/>
                </a:schemeClr>
              </a:solidFill>
            </a:endParaRPr>
          </a:p>
        </p:txBody>
      </p:sp>
      <p:sp>
        <p:nvSpPr>
          <p:cNvPr id="5" name="4 Flecha derecha"/>
          <p:cNvSpPr/>
          <p:nvPr/>
        </p:nvSpPr>
        <p:spPr>
          <a:xfrm rot="19188244">
            <a:off x="66675" y="5530850"/>
            <a:ext cx="1522413" cy="78581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val 5"/>
          <p:cNvSpPr>
            <a:spLocks noChangeArrowheads="1"/>
          </p:cNvSpPr>
          <p:nvPr/>
        </p:nvSpPr>
        <p:spPr bwMode="auto">
          <a:xfrm>
            <a:off x="539552" y="1196752"/>
            <a:ext cx="8136904" cy="5040560"/>
          </a:xfrm>
          <a:prstGeom prst="ellipse">
            <a:avLst/>
          </a:prstGeom>
          <a:solidFill>
            <a:srgbClr val="D1F1F7"/>
          </a:solidFill>
          <a:ln w="76200">
            <a:solidFill>
              <a:schemeClr val="accent1">
                <a:lumMod val="25000"/>
              </a:schemeClr>
            </a:solidFill>
            <a:round/>
            <a:headEnd/>
            <a:tailEnd/>
          </a:ln>
        </p:spPr>
        <p:txBody>
          <a:bodyPr wrap="none" anchor="ctr"/>
          <a:lstStyle/>
          <a:p>
            <a:pPr algn="ctr"/>
            <a:endParaRPr lang="es-MX" sz="2400" b="1">
              <a:solidFill>
                <a:srgbClr val="CCFFCC"/>
              </a:solidFill>
            </a:endParaRPr>
          </a:p>
        </p:txBody>
      </p:sp>
      <p:sp>
        <p:nvSpPr>
          <p:cNvPr id="4099" name="Rectangle 7"/>
          <p:cNvSpPr>
            <a:spLocks noChangeArrowheads="1"/>
          </p:cNvSpPr>
          <p:nvPr/>
        </p:nvSpPr>
        <p:spPr bwMode="auto">
          <a:xfrm>
            <a:off x="3794051" y="1340768"/>
            <a:ext cx="1570037" cy="579438"/>
          </a:xfrm>
          <a:prstGeom prst="rect">
            <a:avLst/>
          </a:prstGeom>
          <a:noFill/>
          <a:ln w="9525">
            <a:noFill/>
            <a:miter lim="800000"/>
            <a:headEnd/>
            <a:tailEnd/>
          </a:ln>
        </p:spPr>
        <p:txBody>
          <a:bodyPr>
            <a:spAutoFit/>
          </a:bodyPr>
          <a:lstStyle/>
          <a:p>
            <a:r>
              <a:rPr lang="es-MX" sz="3200" b="1" dirty="0"/>
              <a:t>TEXTO</a:t>
            </a:r>
            <a:endParaRPr lang="es-ES" sz="3200" b="1" dirty="0"/>
          </a:p>
        </p:txBody>
      </p:sp>
      <p:sp>
        <p:nvSpPr>
          <p:cNvPr id="4100" name="Oval 8"/>
          <p:cNvSpPr>
            <a:spLocks noChangeArrowheads="1"/>
          </p:cNvSpPr>
          <p:nvPr/>
        </p:nvSpPr>
        <p:spPr bwMode="auto">
          <a:xfrm>
            <a:off x="1475656" y="1988841"/>
            <a:ext cx="6120680" cy="3456383"/>
          </a:xfrm>
          <a:prstGeom prst="ellipse">
            <a:avLst/>
          </a:prstGeom>
          <a:solidFill>
            <a:srgbClr val="ABD8F3"/>
          </a:solidFill>
          <a:ln w="9525">
            <a:solidFill>
              <a:schemeClr val="tx1"/>
            </a:solidFill>
            <a:round/>
            <a:headEnd/>
            <a:tailEnd/>
          </a:ln>
        </p:spPr>
        <p:txBody>
          <a:bodyPr wrap="none" anchor="ctr"/>
          <a:lstStyle/>
          <a:p>
            <a:pPr algn="ctr"/>
            <a:endParaRPr lang="es-MX" sz="2400" b="1"/>
          </a:p>
        </p:txBody>
      </p:sp>
      <p:sp>
        <p:nvSpPr>
          <p:cNvPr id="4101" name="Rectangle 10"/>
          <p:cNvSpPr>
            <a:spLocks noChangeArrowheads="1"/>
          </p:cNvSpPr>
          <p:nvPr/>
        </p:nvSpPr>
        <p:spPr bwMode="auto">
          <a:xfrm>
            <a:off x="3841105" y="2035696"/>
            <a:ext cx="1450975" cy="457200"/>
          </a:xfrm>
          <a:prstGeom prst="rect">
            <a:avLst/>
          </a:prstGeom>
          <a:noFill/>
          <a:ln w="9525">
            <a:noFill/>
            <a:miter lim="800000"/>
            <a:headEnd/>
            <a:tailEnd/>
          </a:ln>
        </p:spPr>
        <p:txBody>
          <a:bodyPr>
            <a:spAutoFit/>
          </a:bodyPr>
          <a:lstStyle/>
          <a:p>
            <a:r>
              <a:rPr lang="es-MX" sz="2400" b="1" dirty="0"/>
              <a:t>RELATO</a:t>
            </a:r>
            <a:endParaRPr lang="es-ES" sz="2400" b="1" dirty="0"/>
          </a:p>
        </p:txBody>
      </p:sp>
      <p:sp>
        <p:nvSpPr>
          <p:cNvPr id="4102" name="Oval 12"/>
          <p:cNvSpPr>
            <a:spLocks noChangeArrowheads="1"/>
          </p:cNvSpPr>
          <p:nvPr/>
        </p:nvSpPr>
        <p:spPr bwMode="auto">
          <a:xfrm>
            <a:off x="2195736" y="2492896"/>
            <a:ext cx="4680520" cy="2376264"/>
          </a:xfrm>
          <a:prstGeom prst="ellipse">
            <a:avLst/>
          </a:prstGeom>
          <a:solidFill>
            <a:schemeClr val="accent1">
              <a:lumMod val="75000"/>
            </a:schemeClr>
          </a:solidFill>
          <a:ln w="9525">
            <a:solidFill>
              <a:schemeClr val="tx1"/>
            </a:solidFill>
            <a:round/>
            <a:headEnd/>
            <a:tailEnd/>
          </a:ln>
        </p:spPr>
        <p:txBody>
          <a:bodyPr wrap="none" anchor="ctr"/>
          <a:lstStyle/>
          <a:p>
            <a:pPr algn="ctr"/>
            <a:endParaRPr lang="es-MX">
              <a:solidFill>
                <a:srgbClr val="CCFFCC"/>
              </a:solidFill>
            </a:endParaRPr>
          </a:p>
        </p:txBody>
      </p:sp>
      <p:sp>
        <p:nvSpPr>
          <p:cNvPr id="4103" name="Rectangle 14"/>
          <p:cNvSpPr>
            <a:spLocks noChangeArrowheads="1"/>
          </p:cNvSpPr>
          <p:nvPr/>
        </p:nvSpPr>
        <p:spPr bwMode="auto">
          <a:xfrm>
            <a:off x="3635896" y="2524834"/>
            <a:ext cx="2016224" cy="400110"/>
          </a:xfrm>
          <a:prstGeom prst="rect">
            <a:avLst/>
          </a:prstGeom>
          <a:noFill/>
          <a:ln w="9525">
            <a:noFill/>
            <a:miter lim="800000"/>
            <a:headEnd/>
            <a:tailEnd/>
          </a:ln>
        </p:spPr>
        <p:txBody>
          <a:bodyPr wrap="square">
            <a:spAutoFit/>
          </a:bodyPr>
          <a:lstStyle/>
          <a:p>
            <a:r>
              <a:rPr lang="es-MX" b="1" dirty="0"/>
              <a:t> </a:t>
            </a:r>
            <a:r>
              <a:rPr lang="es-MX" sz="2000" b="1" dirty="0" smtClean="0"/>
              <a:t>NARRACIÓN</a:t>
            </a:r>
            <a:endParaRPr lang="es-ES" sz="2000" b="1" dirty="0"/>
          </a:p>
        </p:txBody>
      </p:sp>
      <p:sp>
        <p:nvSpPr>
          <p:cNvPr id="4104" name="Oval 15"/>
          <p:cNvSpPr>
            <a:spLocks noChangeArrowheads="1"/>
          </p:cNvSpPr>
          <p:nvPr/>
        </p:nvSpPr>
        <p:spPr bwMode="auto">
          <a:xfrm>
            <a:off x="2843809" y="2924944"/>
            <a:ext cx="3456384" cy="1512168"/>
          </a:xfrm>
          <a:prstGeom prst="ellipse">
            <a:avLst/>
          </a:prstGeom>
          <a:solidFill>
            <a:srgbClr val="439CA3"/>
          </a:solidFill>
          <a:ln w="9525">
            <a:solidFill>
              <a:schemeClr val="tx1"/>
            </a:solidFill>
            <a:round/>
            <a:headEnd/>
            <a:tailEnd/>
          </a:ln>
        </p:spPr>
        <p:txBody>
          <a:bodyPr wrap="none" anchor="ctr"/>
          <a:lstStyle/>
          <a:p>
            <a:pPr algn="ctr"/>
            <a:endParaRPr lang="es-MX" b="1"/>
          </a:p>
        </p:txBody>
      </p:sp>
      <p:sp>
        <p:nvSpPr>
          <p:cNvPr id="4105" name="Rectangle 17"/>
          <p:cNvSpPr>
            <a:spLocks noChangeArrowheads="1"/>
          </p:cNvSpPr>
          <p:nvPr/>
        </p:nvSpPr>
        <p:spPr bwMode="auto">
          <a:xfrm>
            <a:off x="3930937" y="3018438"/>
            <a:ext cx="1276311" cy="338554"/>
          </a:xfrm>
          <a:prstGeom prst="rect">
            <a:avLst/>
          </a:prstGeom>
          <a:solidFill>
            <a:srgbClr val="439CA3"/>
          </a:solidFill>
          <a:ln w="9525">
            <a:noFill/>
            <a:miter lim="800000"/>
            <a:headEnd/>
            <a:tailEnd/>
          </a:ln>
        </p:spPr>
        <p:txBody>
          <a:bodyPr wrap="none">
            <a:spAutoFit/>
          </a:bodyPr>
          <a:lstStyle/>
          <a:p>
            <a:r>
              <a:rPr lang="es-MX" sz="1600" b="1" dirty="0" smtClean="0">
                <a:solidFill>
                  <a:schemeClr val="bg1"/>
                </a:solidFill>
              </a:rPr>
              <a:t>LITERARIA</a:t>
            </a:r>
            <a:endParaRPr lang="es-ES" sz="1600" b="1" dirty="0">
              <a:solidFill>
                <a:schemeClr val="bg1"/>
              </a:solidFill>
            </a:endParaRPr>
          </a:p>
        </p:txBody>
      </p:sp>
      <p:sp>
        <p:nvSpPr>
          <p:cNvPr id="4106" name="Oval 18"/>
          <p:cNvSpPr>
            <a:spLocks noChangeArrowheads="1"/>
          </p:cNvSpPr>
          <p:nvPr/>
        </p:nvSpPr>
        <p:spPr bwMode="auto">
          <a:xfrm>
            <a:off x="3347864" y="3357240"/>
            <a:ext cx="2376264" cy="647824"/>
          </a:xfrm>
          <a:prstGeom prst="ellipse">
            <a:avLst/>
          </a:prstGeom>
          <a:solidFill>
            <a:srgbClr val="224F52"/>
          </a:solidFill>
          <a:ln w="9525">
            <a:solidFill>
              <a:schemeClr val="tx1"/>
            </a:solidFill>
            <a:round/>
            <a:headEnd/>
            <a:tailEnd/>
          </a:ln>
        </p:spPr>
        <p:txBody>
          <a:bodyPr wrap="none" anchor="ctr"/>
          <a:lstStyle/>
          <a:p>
            <a:pPr algn="ctr"/>
            <a:r>
              <a:rPr lang="es-MX" sz="1600" b="1" dirty="0" smtClean="0">
                <a:solidFill>
                  <a:schemeClr val="bg1"/>
                </a:solidFill>
              </a:rPr>
              <a:t>MÍTICA</a:t>
            </a:r>
            <a:endParaRPr lang="es-ES" sz="1600" b="1" dirty="0">
              <a:solidFill>
                <a:schemeClr val="bg1"/>
              </a:solidFill>
            </a:endParaRPr>
          </a:p>
        </p:txBody>
      </p:sp>
      <p:sp>
        <p:nvSpPr>
          <p:cNvPr id="11" name="10 Rectángulo"/>
          <p:cNvSpPr/>
          <p:nvPr/>
        </p:nvSpPr>
        <p:spPr>
          <a:xfrm>
            <a:off x="251520" y="404664"/>
            <a:ext cx="302433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accent1">
                    <a:lumMod val="25000"/>
                  </a:schemeClr>
                </a:solidFill>
              </a:rPr>
              <a:t>LA NARRACIÓN MÍTICA</a:t>
            </a:r>
            <a:endParaRPr lang="es-MX" b="1" dirty="0">
              <a:solidFill>
                <a:schemeClr val="accent1">
                  <a:lumMod val="25000"/>
                </a:schemeClr>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lfredo López Austin\Pictures\Lotman.bmp"/>
          <p:cNvPicPr>
            <a:picLocks noChangeAspect="1" noChangeArrowheads="1"/>
          </p:cNvPicPr>
          <p:nvPr/>
        </p:nvPicPr>
        <p:blipFill>
          <a:blip r:embed="rId2" cstate="print"/>
          <a:srcRect/>
          <a:stretch>
            <a:fillRect/>
          </a:stretch>
        </p:blipFill>
        <p:spPr bwMode="auto">
          <a:xfrm>
            <a:off x="142875" y="546107"/>
            <a:ext cx="3357563" cy="3811587"/>
          </a:xfrm>
          <a:prstGeom prst="rect">
            <a:avLst/>
          </a:prstGeom>
          <a:noFill/>
          <a:ln w="9525">
            <a:noFill/>
            <a:miter lim="800000"/>
            <a:headEnd/>
            <a:tailEnd/>
          </a:ln>
        </p:spPr>
      </p:pic>
      <p:sp>
        <p:nvSpPr>
          <p:cNvPr id="3" name="2 Rectángulo"/>
          <p:cNvSpPr/>
          <p:nvPr/>
        </p:nvSpPr>
        <p:spPr>
          <a:xfrm>
            <a:off x="500063" y="4429138"/>
            <a:ext cx="2714625" cy="78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chemeClr val="accent1">
                    <a:lumMod val="50000"/>
                  </a:schemeClr>
                </a:solidFill>
              </a:rPr>
              <a:t>Yuri </a:t>
            </a:r>
            <a:r>
              <a:rPr lang="es-ES" dirty="0" err="1">
                <a:solidFill>
                  <a:schemeClr val="accent1">
                    <a:lumMod val="50000"/>
                  </a:schemeClr>
                </a:solidFill>
              </a:rPr>
              <a:t>Lotman</a:t>
            </a:r>
            <a:endParaRPr lang="es-ES" dirty="0">
              <a:solidFill>
                <a:schemeClr val="accent1">
                  <a:lumMod val="50000"/>
                </a:schemeClr>
              </a:solidFill>
            </a:endParaRPr>
          </a:p>
          <a:p>
            <a:pPr algn="ctr">
              <a:defRPr/>
            </a:pPr>
            <a:r>
              <a:rPr lang="es-ES" dirty="0">
                <a:solidFill>
                  <a:schemeClr val="accent1">
                    <a:lumMod val="50000"/>
                  </a:schemeClr>
                </a:solidFill>
              </a:rPr>
              <a:t>1922-1993</a:t>
            </a:r>
            <a:endParaRPr lang="es-MX" dirty="0">
              <a:solidFill>
                <a:schemeClr val="accent1">
                  <a:lumMod val="50000"/>
                </a:schemeClr>
              </a:solidFill>
            </a:endParaRPr>
          </a:p>
        </p:txBody>
      </p:sp>
      <p:sp>
        <p:nvSpPr>
          <p:cNvPr id="4" name="3 Rectángulo"/>
          <p:cNvSpPr/>
          <p:nvPr/>
        </p:nvSpPr>
        <p:spPr>
          <a:xfrm>
            <a:off x="3786188" y="1285875"/>
            <a:ext cx="5072062" cy="3357563"/>
          </a:xfrm>
          <a:prstGeom prst="rect">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chemeClr val="tx1"/>
                </a:solidFill>
              </a:rPr>
              <a:t>TEXTOS son todos los enunciados verbales</a:t>
            </a:r>
          </a:p>
          <a:p>
            <a:pPr algn="ctr">
              <a:defRPr/>
            </a:pPr>
            <a:r>
              <a:rPr lang="es-ES" dirty="0">
                <a:solidFill>
                  <a:schemeClr val="tx1"/>
                </a:solidFill>
              </a:rPr>
              <a:t>que poseen una función comunicativa</a:t>
            </a:r>
          </a:p>
          <a:p>
            <a:pPr algn="ctr">
              <a:defRPr/>
            </a:pPr>
            <a:endParaRPr lang="es-ES" dirty="0">
              <a:solidFill>
                <a:schemeClr val="tx1"/>
              </a:solidFill>
            </a:endParaRPr>
          </a:p>
          <a:p>
            <a:pPr algn="ctr">
              <a:defRPr/>
            </a:pPr>
            <a:r>
              <a:rPr lang="es-ES" dirty="0">
                <a:solidFill>
                  <a:schemeClr val="tx1"/>
                </a:solidFill>
              </a:rPr>
              <a:t>TEXTO es un sistema de relaciones </a:t>
            </a:r>
            <a:r>
              <a:rPr lang="es-ES" dirty="0" err="1">
                <a:solidFill>
                  <a:schemeClr val="tx1"/>
                </a:solidFill>
              </a:rPr>
              <a:t>intra</a:t>
            </a:r>
            <a:r>
              <a:rPr lang="es-ES" dirty="0">
                <a:solidFill>
                  <a:schemeClr val="tx1"/>
                </a:solidFill>
              </a:rPr>
              <a:t>-</a:t>
            </a:r>
          </a:p>
          <a:p>
            <a:pPr algn="ctr">
              <a:defRPr/>
            </a:pPr>
            <a:r>
              <a:rPr lang="es-ES" dirty="0">
                <a:solidFill>
                  <a:schemeClr val="tx1"/>
                </a:solidFill>
              </a:rPr>
              <a:t>textuales en su vinculación con la realidad</a:t>
            </a:r>
          </a:p>
          <a:p>
            <a:pPr algn="ctr">
              <a:defRPr/>
            </a:pPr>
            <a:r>
              <a:rPr lang="es-ES" dirty="0" err="1">
                <a:solidFill>
                  <a:schemeClr val="tx1"/>
                </a:solidFill>
              </a:rPr>
              <a:t>extratextual</a:t>
            </a:r>
            <a:r>
              <a:rPr lang="es-ES" dirty="0">
                <a:solidFill>
                  <a:schemeClr val="tx1"/>
                </a:solidFill>
              </a:rPr>
              <a:t>:  normas literarias, tradición e</a:t>
            </a:r>
          </a:p>
          <a:p>
            <a:pPr algn="ctr">
              <a:defRPr/>
            </a:pPr>
            <a:r>
              <a:rPr lang="es-ES" dirty="0">
                <a:solidFill>
                  <a:schemeClr val="tx1"/>
                </a:solidFill>
              </a:rPr>
              <a:t>imaginación</a:t>
            </a:r>
            <a:endParaRPr lang="es-MX" dirty="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C:\Users\Alfredo López Austin\Mis PPT\CV\Material fichas\Beristáin.jpg"/>
          <p:cNvPicPr>
            <a:picLocks noChangeAspect="1" noChangeArrowheads="1"/>
          </p:cNvPicPr>
          <p:nvPr/>
        </p:nvPicPr>
        <p:blipFill>
          <a:blip r:embed="rId2" cstate="print"/>
          <a:srcRect/>
          <a:stretch>
            <a:fillRect/>
          </a:stretch>
        </p:blipFill>
        <p:spPr bwMode="auto">
          <a:xfrm>
            <a:off x="6300192" y="476672"/>
            <a:ext cx="1776027" cy="1733128"/>
          </a:xfrm>
          <a:prstGeom prst="rect">
            <a:avLst/>
          </a:prstGeom>
          <a:noFill/>
          <a:ln w="9525">
            <a:noFill/>
            <a:miter lim="800000"/>
            <a:headEnd/>
            <a:tailEnd/>
          </a:ln>
        </p:spPr>
      </p:pic>
      <p:sp>
        <p:nvSpPr>
          <p:cNvPr id="4" name="3 Rectángulo"/>
          <p:cNvSpPr/>
          <p:nvPr/>
        </p:nvSpPr>
        <p:spPr>
          <a:xfrm>
            <a:off x="6228184" y="2357438"/>
            <a:ext cx="2000250"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dirty="0">
                <a:solidFill>
                  <a:schemeClr val="accent1">
                    <a:lumMod val="25000"/>
                  </a:schemeClr>
                </a:solidFill>
              </a:rPr>
              <a:t>Helena </a:t>
            </a:r>
            <a:r>
              <a:rPr lang="es-ES" sz="1400" dirty="0" err="1">
                <a:solidFill>
                  <a:schemeClr val="accent1">
                    <a:lumMod val="25000"/>
                  </a:schemeClr>
                </a:solidFill>
              </a:rPr>
              <a:t>Beristáin</a:t>
            </a:r>
            <a:endParaRPr lang="es-MX" sz="1400" dirty="0">
              <a:solidFill>
                <a:schemeClr val="accent1">
                  <a:lumMod val="25000"/>
                </a:schemeClr>
              </a:solidFill>
            </a:endParaRPr>
          </a:p>
        </p:txBody>
      </p:sp>
      <p:sp>
        <p:nvSpPr>
          <p:cNvPr id="5" name="4 Rectángulo"/>
          <p:cNvSpPr/>
          <p:nvPr/>
        </p:nvSpPr>
        <p:spPr>
          <a:xfrm>
            <a:off x="1043608" y="428625"/>
            <a:ext cx="4968552" cy="5857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chemeClr val="accent1">
                    <a:lumMod val="25000"/>
                  </a:schemeClr>
                </a:solidFill>
              </a:rPr>
              <a:t>TEXTUALIDAD</a:t>
            </a:r>
          </a:p>
          <a:p>
            <a:pPr algn="ctr">
              <a:defRPr/>
            </a:pPr>
            <a:endParaRPr lang="es-ES" dirty="0">
              <a:solidFill>
                <a:schemeClr val="tx1"/>
              </a:solidFill>
            </a:endParaRPr>
          </a:p>
          <a:p>
            <a:pPr>
              <a:defRPr/>
            </a:pPr>
            <a:r>
              <a:rPr lang="es-ES" dirty="0" smtClean="0">
                <a:solidFill>
                  <a:schemeClr val="tx1"/>
                </a:solidFill>
              </a:rPr>
              <a:t>“…</a:t>
            </a:r>
            <a:r>
              <a:rPr lang="es-ES" dirty="0">
                <a:solidFill>
                  <a:schemeClr val="tx1"/>
                </a:solidFill>
              </a:rPr>
              <a:t>cada texto (unidad básica cultural) es la </a:t>
            </a:r>
            <a:r>
              <a:rPr lang="es-ES" dirty="0" smtClean="0">
                <a:solidFill>
                  <a:schemeClr val="tx1"/>
                </a:solidFill>
              </a:rPr>
              <a:t>realización concreta </a:t>
            </a:r>
            <a:r>
              <a:rPr lang="es-ES" dirty="0">
                <a:solidFill>
                  <a:schemeClr val="tx1"/>
                </a:solidFill>
              </a:rPr>
              <a:t>de la estructura llamada </a:t>
            </a:r>
            <a:r>
              <a:rPr lang="es-ES" dirty="0" err="1">
                <a:solidFill>
                  <a:schemeClr val="tx1"/>
                </a:solidFill>
              </a:rPr>
              <a:t>textualidad</a:t>
            </a:r>
            <a:r>
              <a:rPr lang="es-ES" dirty="0">
                <a:solidFill>
                  <a:schemeClr val="tx1"/>
                </a:solidFill>
              </a:rPr>
              <a:t>…</a:t>
            </a:r>
          </a:p>
          <a:p>
            <a:pPr>
              <a:defRPr/>
            </a:pPr>
            <a:r>
              <a:rPr lang="es-ES" dirty="0" smtClean="0">
                <a:solidFill>
                  <a:schemeClr val="tx1"/>
                </a:solidFill>
              </a:rPr>
              <a:t>“Un </a:t>
            </a:r>
            <a:r>
              <a:rPr lang="es-ES" dirty="0">
                <a:solidFill>
                  <a:schemeClr val="tx1"/>
                </a:solidFill>
              </a:rPr>
              <a:t>mensaje no es solamente ni una serie de</a:t>
            </a:r>
          </a:p>
          <a:p>
            <a:pPr>
              <a:defRPr/>
            </a:pPr>
            <a:r>
              <a:rPr lang="es-ES" dirty="0">
                <a:solidFill>
                  <a:schemeClr val="tx1"/>
                </a:solidFill>
              </a:rPr>
              <a:t>oraciones yuxtapuestas, ni la suma de sus</a:t>
            </a:r>
          </a:p>
          <a:p>
            <a:pPr>
              <a:defRPr/>
            </a:pPr>
            <a:r>
              <a:rPr lang="es-ES" dirty="0">
                <a:solidFill>
                  <a:schemeClr val="tx1"/>
                </a:solidFill>
              </a:rPr>
              <a:t>significados, sino una compleja red de </a:t>
            </a:r>
            <a:r>
              <a:rPr lang="es-ES" dirty="0" smtClean="0">
                <a:solidFill>
                  <a:schemeClr val="tx1"/>
                </a:solidFill>
              </a:rPr>
              <a:t>estructuras dadas </a:t>
            </a:r>
            <a:r>
              <a:rPr lang="es-ES" dirty="0">
                <a:solidFill>
                  <a:schemeClr val="tx1"/>
                </a:solidFill>
              </a:rPr>
              <a:t>en diferentes niveles interrelacionados, y </a:t>
            </a:r>
            <a:r>
              <a:rPr lang="es-ES" dirty="0" smtClean="0">
                <a:solidFill>
                  <a:schemeClr val="tx1"/>
                </a:solidFill>
              </a:rPr>
              <a:t>un sentido </a:t>
            </a:r>
            <a:r>
              <a:rPr lang="es-ES" dirty="0">
                <a:solidFill>
                  <a:schemeClr val="tx1"/>
                </a:solidFill>
              </a:rPr>
              <a:t>global en el que quedan integrados (en </a:t>
            </a:r>
            <a:r>
              <a:rPr lang="es-ES" dirty="0" smtClean="0">
                <a:solidFill>
                  <a:schemeClr val="tx1"/>
                </a:solidFill>
              </a:rPr>
              <a:t>el texto </a:t>
            </a:r>
            <a:r>
              <a:rPr lang="es-ES" dirty="0">
                <a:solidFill>
                  <a:schemeClr val="tx1"/>
                </a:solidFill>
              </a:rPr>
              <a:t>literario) las estructuras retóricas… </a:t>
            </a:r>
            <a:r>
              <a:rPr lang="es-ES" dirty="0" smtClean="0">
                <a:solidFill>
                  <a:schemeClr val="tx1"/>
                </a:solidFill>
              </a:rPr>
              <a:t>mediante una </a:t>
            </a:r>
            <a:r>
              <a:rPr lang="es-ES" dirty="0">
                <a:solidFill>
                  <a:schemeClr val="tx1"/>
                </a:solidFill>
              </a:rPr>
              <a:t>serie de </a:t>
            </a:r>
            <a:r>
              <a:rPr lang="es-ES" dirty="0" smtClean="0">
                <a:solidFill>
                  <a:schemeClr val="tx1"/>
                </a:solidFill>
              </a:rPr>
              <a:t>equivalencias.”</a:t>
            </a:r>
            <a:endParaRPr lang="es-ES" dirty="0">
              <a:solidFill>
                <a:schemeClr val="tx1"/>
              </a:solidFill>
            </a:endParaRPr>
          </a:p>
          <a:p>
            <a:pPr algn="ctr">
              <a:defRPr/>
            </a:pPr>
            <a:endParaRPr lang="es-MX" dirty="0">
              <a:solidFill>
                <a:schemeClr val="tx1"/>
              </a:solidFill>
            </a:endParaRPr>
          </a:p>
        </p:txBody>
      </p:sp>
      <p:pic>
        <p:nvPicPr>
          <p:cNvPr id="6149" name="Picture 5" descr="http://www.casadellibro.com/l/ip/1/9700740781.jpg"/>
          <p:cNvPicPr>
            <a:picLocks noChangeAspect="1" noChangeArrowheads="1"/>
          </p:cNvPicPr>
          <p:nvPr/>
        </p:nvPicPr>
        <p:blipFill>
          <a:blip r:embed="rId3" cstate="print"/>
          <a:srcRect/>
          <a:stretch>
            <a:fillRect/>
          </a:stretch>
        </p:blipFill>
        <p:spPr bwMode="auto">
          <a:xfrm>
            <a:off x="6732240" y="2928934"/>
            <a:ext cx="1073150" cy="157162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sigloxxieditores.com/ima/todorov.jpg"/>
          <p:cNvPicPr>
            <a:picLocks noChangeAspect="1" noChangeArrowheads="1"/>
          </p:cNvPicPr>
          <p:nvPr/>
        </p:nvPicPr>
        <p:blipFill>
          <a:blip r:embed="rId2" cstate="print"/>
          <a:srcRect/>
          <a:stretch>
            <a:fillRect/>
          </a:stretch>
        </p:blipFill>
        <p:spPr bwMode="auto">
          <a:xfrm>
            <a:off x="987583" y="3501008"/>
            <a:ext cx="1640201" cy="2428301"/>
          </a:xfrm>
          <a:prstGeom prst="rect">
            <a:avLst/>
          </a:prstGeom>
          <a:noFill/>
          <a:ln w="9525">
            <a:noFill/>
            <a:miter lim="800000"/>
            <a:headEnd/>
            <a:tailEnd/>
          </a:ln>
        </p:spPr>
      </p:pic>
      <p:sp>
        <p:nvSpPr>
          <p:cNvPr id="3" name="2 Rectángulo"/>
          <p:cNvSpPr/>
          <p:nvPr/>
        </p:nvSpPr>
        <p:spPr>
          <a:xfrm>
            <a:off x="3059832" y="5589240"/>
            <a:ext cx="1714500" cy="642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dirty="0" err="1">
                <a:solidFill>
                  <a:schemeClr val="accent1">
                    <a:lumMod val="25000"/>
                  </a:schemeClr>
                </a:solidFill>
              </a:rPr>
              <a:t>Oswald</a:t>
            </a:r>
            <a:r>
              <a:rPr lang="es-ES" sz="1400" dirty="0">
                <a:solidFill>
                  <a:schemeClr val="accent1">
                    <a:lumMod val="25000"/>
                  </a:schemeClr>
                </a:solidFill>
              </a:rPr>
              <a:t> </a:t>
            </a:r>
            <a:r>
              <a:rPr lang="es-ES" sz="1400" dirty="0" err="1">
                <a:solidFill>
                  <a:schemeClr val="accent1">
                    <a:lumMod val="25000"/>
                  </a:schemeClr>
                </a:solidFill>
              </a:rPr>
              <a:t>Ducrot</a:t>
            </a:r>
            <a:endParaRPr lang="es-ES" sz="1400" dirty="0">
              <a:solidFill>
                <a:schemeClr val="accent1">
                  <a:lumMod val="25000"/>
                </a:schemeClr>
              </a:solidFill>
            </a:endParaRPr>
          </a:p>
          <a:p>
            <a:pPr algn="ctr">
              <a:defRPr/>
            </a:pPr>
            <a:r>
              <a:rPr lang="es-ES" sz="1400" dirty="0">
                <a:solidFill>
                  <a:schemeClr val="accent1">
                    <a:lumMod val="25000"/>
                  </a:schemeClr>
                </a:solidFill>
              </a:rPr>
              <a:t>1930</a:t>
            </a:r>
            <a:endParaRPr lang="es-MX" sz="1400" dirty="0">
              <a:solidFill>
                <a:schemeClr val="accent1">
                  <a:lumMod val="25000"/>
                </a:schemeClr>
              </a:solidFill>
            </a:endParaRPr>
          </a:p>
        </p:txBody>
      </p:sp>
      <p:sp>
        <p:nvSpPr>
          <p:cNvPr id="6" name="5 Rectángulo"/>
          <p:cNvSpPr/>
          <p:nvPr/>
        </p:nvSpPr>
        <p:spPr>
          <a:xfrm>
            <a:off x="699542" y="5949280"/>
            <a:ext cx="2000250" cy="642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dirty="0" err="1">
                <a:solidFill>
                  <a:schemeClr val="accent1">
                    <a:lumMod val="25000"/>
                  </a:schemeClr>
                </a:solidFill>
              </a:rPr>
              <a:t>Tzvetan</a:t>
            </a:r>
            <a:r>
              <a:rPr lang="es-ES" sz="1400" dirty="0">
                <a:solidFill>
                  <a:schemeClr val="accent1">
                    <a:lumMod val="25000"/>
                  </a:schemeClr>
                </a:solidFill>
              </a:rPr>
              <a:t> </a:t>
            </a:r>
            <a:r>
              <a:rPr lang="es-ES" sz="1400" dirty="0" err="1">
                <a:solidFill>
                  <a:schemeClr val="accent1">
                    <a:lumMod val="25000"/>
                  </a:schemeClr>
                </a:solidFill>
              </a:rPr>
              <a:t>Todorov</a:t>
            </a:r>
            <a:endParaRPr lang="es-ES" sz="1400" dirty="0">
              <a:solidFill>
                <a:schemeClr val="accent1">
                  <a:lumMod val="25000"/>
                </a:schemeClr>
              </a:solidFill>
            </a:endParaRPr>
          </a:p>
          <a:p>
            <a:pPr algn="ctr">
              <a:defRPr/>
            </a:pPr>
            <a:r>
              <a:rPr lang="es-ES" sz="1400" dirty="0">
                <a:solidFill>
                  <a:schemeClr val="accent1">
                    <a:lumMod val="25000"/>
                  </a:schemeClr>
                </a:solidFill>
              </a:rPr>
              <a:t>1939</a:t>
            </a:r>
            <a:endParaRPr lang="es-MX" sz="1400" dirty="0">
              <a:solidFill>
                <a:schemeClr val="accent1">
                  <a:lumMod val="25000"/>
                </a:schemeClr>
              </a:solidFill>
            </a:endParaRPr>
          </a:p>
        </p:txBody>
      </p:sp>
      <p:sp>
        <p:nvSpPr>
          <p:cNvPr id="7" name="6 Rectángulo"/>
          <p:cNvSpPr/>
          <p:nvPr/>
        </p:nvSpPr>
        <p:spPr>
          <a:xfrm>
            <a:off x="5000625" y="3212977"/>
            <a:ext cx="3459807" cy="2808312"/>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err="1">
                <a:solidFill>
                  <a:schemeClr val="tx1"/>
                </a:solidFill>
              </a:rPr>
              <a:t>Ducrot</a:t>
            </a:r>
            <a:r>
              <a:rPr lang="es-ES" dirty="0">
                <a:solidFill>
                  <a:schemeClr val="tx1"/>
                </a:solidFill>
              </a:rPr>
              <a:t> y </a:t>
            </a:r>
            <a:r>
              <a:rPr lang="es-ES" dirty="0" err="1">
                <a:solidFill>
                  <a:schemeClr val="tx1"/>
                </a:solidFill>
              </a:rPr>
              <a:t>Todorov</a:t>
            </a:r>
            <a:r>
              <a:rPr lang="es-ES" dirty="0">
                <a:solidFill>
                  <a:schemeClr val="tx1"/>
                </a:solidFill>
              </a:rPr>
              <a:t>, en su libro</a:t>
            </a:r>
          </a:p>
          <a:p>
            <a:pPr algn="ctr">
              <a:defRPr/>
            </a:pPr>
            <a:r>
              <a:rPr lang="es-ES" i="1" dirty="0">
                <a:solidFill>
                  <a:schemeClr val="tx1"/>
                </a:solidFill>
              </a:rPr>
              <a:t>Diccionario enciclopédico</a:t>
            </a:r>
          </a:p>
          <a:p>
            <a:pPr algn="ctr">
              <a:defRPr/>
            </a:pPr>
            <a:r>
              <a:rPr lang="es-ES" i="1" dirty="0">
                <a:solidFill>
                  <a:schemeClr val="tx1"/>
                </a:solidFill>
              </a:rPr>
              <a:t>de las ciencias del  lenguaje</a:t>
            </a:r>
          </a:p>
          <a:p>
            <a:pPr algn="ctr">
              <a:defRPr/>
            </a:pPr>
            <a:r>
              <a:rPr lang="es-ES" dirty="0">
                <a:solidFill>
                  <a:schemeClr val="tx1"/>
                </a:solidFill>
              </a:rPr>
              <a:t>afirman que el texto “puede </a:t>
            </a:r>
          </a:p>
          <a:p>
            <a:pPr algn="ctr">
              <a:defRPr/>
            </a:pPr>
            <a:r>
              <a:rPr lang="es-ES" dirty="0">
                <a:solidFill>
                  <a:schemeClr val="tx1"/>
                </a:solidFill>
              </a:rPr>
              <a:t>coincidir con una frase o con</a:t>
            </a:r>
          </a:p>
          <a:p>
            <a:pPr algn="ctr">
              <a:defRPr/>
            </a:pPr>
            <a:r>
              <a:rPr lang="es-ES" dirty="0">
                <a:solidFill>
                  <a:schemeClr val="tx1"/>
                </a:solidFill>
              </a:rPr>
              <a:t>un libro entero”, y que “se define</a:t>
            </a:r>
          </a:p>
          <a:p>
            <a:pPr algn="ctr">
              <a:defRPr/>
            </a:pPr>
            <a:r>
              <a:rPr lang="es-ES" dirty="0">
                <a:solidFill>
                  <a:schemeClr val="tx1"/>
                </a:solidFill>
              </a:rPr>
              <a:t>por su </a:t>
            </a:r>
            <a:r>
              <a:rPr lang="es-ES" sz="2000" b="1" i="1" dirty="0">
                <a:solidFill>
                  <a:schemeClr val="tx1"/>
                </a:solidFill>
              </a:rPr>
              <a:t>autonomía</a:t>
            </a:r>
            <a:r>
              <a:rPr lang="es-ES" dirty="0">
                <a:solidFill>
                  <a:schemeClr val="tx1"/>
                </a:solidFill>
              </a:rPr>
              <a:t> y su </a:t>
            </a:r>
            <a:r>
              <a:rPr lang="es-ES" sz="2000" b="1" i="1" dirty="0">
                <a:solidFill>
                  <a:schemeClr val="tx1"/>
                </a:solidFill>
              </a:rPr>
              <a:t>clausura</a:t>
            </a:r>
            <a:r>
              <a:rPr lang="es-ES" i="1" dirty="0">
                <a:solidFill>
                  <a:schemeClr val="tx1"/>
                </a:solidFill>
              </a:rPr>
              <a:t>”</a:t>
            </a:r>
            <a:endParaRPr lang="es-MX" i="1" dirty="0">
              <a:solidFill>
                <a:schemeClr val="tx1"/>
              </a:solidFill>
            </a:endParaRPr>
          </a:p>
        </p:txBody>
      </p:sp>
      <p:pic>
        <p:nvPicPr>
          <p:cNvPr id="8" name="Picture 2" descr="http://portal.unesco.org/es/file_download.php/9d5c0bcd8bddf9c1d3ce38fc41a1bf79Julia-Kristeva-R.jpg"/>
          <p:cNvPicPr>
            <a:picLocks noChangeAspect="1" noChangeArrowheads="1"/>
          </p:cNvPicPr>
          <p:nvPr/>
        </p:nvPicPr>
        <p:blipFill>
          <a:blip r:embed="rId3" cstate="print"/>
          <a:srcRect/>
          <a:stretch>
            <a:fillRect/>
          </a:stretch>
        </p:blipFill>
        <p:spPr bwMode="auto">
          <a:xfrm>
            <a:off x="6228184" y="500042"/>
            <a:ext cx="1905000" cy="1905000"/>
          </a:xfrm>
          <a:prstGeom prst="rect">
            <a:avLst/>
          </a:prstGeom>
          <a:noFill/>
        </p:spPr>
      </p:pic>
      <p:sp>
        <p:nvSpPr>
          <p:cNvPr id="9" name="8 Rectángulo"/>
          <p:cNvSpPr/>
          <p:nvPr/>
        </p:nvSpPr>
        <p:spPr>
          <a:xfrm>
            <a:off x="6228184" y="2428868"/>
            <a:ext cx="1928826"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accent1">
                    <a:lumMod val="25000"/>
                  </a:schemeClr>
                </a:solidFill>
              </a:rPr>
              <a:t>Julia </a:t>
            </a:r>
            <a:r>
              <a:rPr lang="es-ES" sz="1400" dirty="0" err="1" smtClean="0">
                <a:solidFill>
                  <a:schemeClr val="accent1">
                    <a:lumMod val="25000"/>
                  </a:schemeClr>
                </a:solidFill>
              </a:rPr>
              <a:t>Kristeva</a:t>
            </a:r>
            <a:endParaRPr lang="es-ES" sz="1400" dirty="0" smtClean="0">
              <a:solidFill>
                <a:schemeClr val="accent1">
                  <a:lumMod val="25000"/>
                </a:schemeClr>
              </a:solidFill>
            </a:endParaRPr>
          </a:p>
          <a:p>
            <a:pPr algn="ctr"/>
            <a:r>
              <a:rPr lang="es-ES" sz="1400" dirty="0" smtClean="0">
                <a:solidFill>
                  <a:schemeClr val="accent1">
                    <a:lumMod val="25000"/>
                  </a:schemeClr>
                </a:solidFill>
              </a:rPr>
              <a:t>1941</a:t>
            </a:r>
            <a:endParaRPr lang="es-MX" sz="1400" dirty="0">
              <a:solidFill>
                <a:schemeClr val="accent1">
                  <a:lumMod val="25000"/>
                </a:schemeClr>
              </a:solidFill>
            </a:endParaRPr>
          </a:p>
        </p:txBody>
      </p:sp>
      <p:sp>
        <p:nvSpPr>
          <p:cNvPr id="10" name="9 Rectángulo"/>
          <p:cNvSpPr/>
          <p:nvPr/>
        </p:nvSpPr>
        <p:spPr>
          <a:xfrm>
            <a:off x="1547664" y="858942"/>
            <a:ext cx="4464496" cy="1633954"/>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solidFill>
                  <a:schemeClr val="tx1"/>
                </a:solidFill>
              </a:rPr>
              <a:t>Kristeva</a:t>
            </a:r>
            <a:r>
              <a:rPr lang="es-ES" dirty="0" smtClean="0">
                <a:solidFill>
                  <a:schemeClr val="tx1"/>
                </a:solidFill>
              </a:rPr>
              <a:t> propone el término de la productividad lingüística, diciendo que es necesario entender que el texto “hace de la lengua un trabajo”</a:t>
            </a:r>
            <a:endParaRPr lang="es-MX" dirty="0">
              <a:solidFill>
                <a:schemeClr val="tx1"/>
              </a:solidFill>
            </a:endParaRPr>
          </a:p>
        </p:txBody>
      </p:sp>
      <p:pic>
        <p:nvPicPr>
          <p:cNvPr id="19459" name="Picture 3" descr="C:\Users\Alfredo López Austin\Mis PPT\CV\AAA Recepción\100_5110[1] - copia.jpg"/>
          <p:cNvPicPr>
            <a:picLocks noChangeAspect="1" noChangeArrowheads="1"/>
          </p:cNvPicPr>
          <p:nvPr/>
        </p:nvPicPr>
        <p:blipFill>
          <a:blip r:embed="rId4" cstate="print"/>
          <a:srcRect/>
          <a:stretch>
            <a:fillRect/>
          </a:stretch>
        </p:blipFill>
        <p:spPr bwMode="auto">
          <a:xfrm>
            <a:off x="2977144" y="3068960"/>
            <a:ext cx="1852340" cy="249976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357188"/>
            <a:ext cx="7128792" cy="6143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000" dirty="0">
              <a:solidFill>
                <a:schemeClr val="tx1"/>
              </a:solidFill>
            </a:endParaRPr>
          </a:p>
          <a:p>
            <a:pPr algn="ctr">
              <a:defRPr/>
            </a:pPr>
            <a:r>
              <a:rPr lang="es-ES" sz="1400" dirty="0" smtClean="0">
                <a:solidFill>
                  <a:schemeClr val="bg2">
                    <a:lumMod val="50000"/>
                  </a:schemeClr>
                </a:solidFill>
              </a:rPr>
              <a:t>Al buscar definiciones y descripciones sintéticas y sencillas, se encontró lo siguiente:</a:t>
            </a:r>
          </a:p>
          <a:p>
            <a:pPr>
              <a:defRPr/>
            </a:pPr>
            <a:endParaRPr lang="es-ES" sz="2000" dirty="0" smtClean="0">
              <a:solidFill>
                <a:schemeClr val="tx1"/>
              </a:solidFill>
            </a:endParaRPr>
          </a:p>
          <a:p>
            <a:pPr algn="ctr">
              <a:defRPr/>
            </a:pPr>
            <a:r>
              <a:rPr lang="es-ES" sz="2000" b="1" dirty="0" smtClean="0">
                <a:solidFill>
                  <a:schemeClr val="accent1">
                    <a:lumMod val="50000"/>
                  </a:schemeClr>
                </a:solidFill>
              </a:rPr>
              <a:t>TEXTO</a:t>
            </a:r>
          </a:p>
          <a:p>
            <a:pPr algn="ctr">
              <a:defRPr/>
            </a:pPr>
            <a:endParaRPr lang="es-ES" sz="2000" dirty="0" smtClean="0">
              <a:solidFill>
                <a:schemeClr val="tx1"/>
              </a:solidFill>
            </a:endParaRPr>
          </a:p>
          <a:p>
            <a:pPr>
              <a:defRPr/>
            </a:pPr>
            <a:r>
              <a:rPr lang="es-ES" dirty="0" smtClean="0">
                <a:solidFill>
                  <a:schemeClr val="tx1"/>
                </a:solidFill>
              </a:rPr>
              <a:t>“[</a:t>
            </a:r>
            <a:r>
              <a:rPr lang="es-ES" dirty="0">
                <a:solidFill>
                  <a:schemeClr val="tx1"/>
                </a:solidFill>
              </a:rPr>
              <a:t>El texto] siempre aparece enmarcado en un</a:t>
            </a:r>
            <a:r>
              <a:rPr lang="es-ES" dirty="0">
                <a:solidFill>
                  <a:schemeClr val="bg1"/>
                </a:solidFill>
              </a:rPr>
              <a:t> </a:t>
            </a:r>
            <a:r>
              <a:rPr lang="es-ES" b="1" dirty="0">
                <a:solidFill>
                  <a:schemeClr val="accent1">
                    <a:lumMod val="50000"/>
                  </a:schemeClr>
                </a:solidFill>
              </a:rPr>
              <a:t>contexto determinado</a:t>
            </a:r>
            <a:r>
              <a:rPr lang="es-ES" dirty="0">
                <a:solidFill>
                  <a:schemeClr val="tx1"/>
                </a:solidFill>
              </a:rPr>
              <a:t>, con una </a:t>
            </a:r>
            <a:r>
              <a:rPr lang="es-ES" b="1" dirty="0">
                <a:solidFill>
                  <a:schemeClr val="accent1">
                    <a:lumMod val="50000"/>
                  </a:schemeClr>
                </a:solidFill>
              </a:rPr>
              <a:t>finalidad específica </a:t>
            </a:r>
            <a:r>
              <a:rPr lang="es-ES" dirty="0">
                <a:solidFill>
                  <a:schemeClr val="tx1"/>
                </a:solidFill>
              </a:rPr>
              <a:t>y con un </a:t>
            </a:r>
            <a:r>
              <a:rPr lang="es-ES" b="1" dirty="0">
                <a:solidFill>
                  <a:schemeClr val="accent1">
                    <a:lumMod val="50000"/>
                  </a:schemeClr>
                </a:solidFill>
              </a:rPr>
              <a:t>sentido unitario</a:t>
            </a:r>
            <a:r>
              <a:rPr lang="es-ES" dirty="0">
                <a:solidFill>
                  <a:schemeClr val="tx1"/>
                </a:solidFill>
              </a:rPr>
              <a:t>”</a:t>
            </a:r>
          </a:p>
          <a:p>
            <a:pPr algn="ctr">
              <a:defRPr/>
            </a:pPr>
            <a:endParaRPr lang="es-ES" dirty="0">
              <a:solidFill>
                <a:schemeClr val="bg1"/>
              </a:solidFill>
            </a:endParaRPr>
          </a:p>
          <a:p>
            <a:pPr>
              <a:defRPr/>
            </a:pPr>
            <a:r>
              <a:rPr lang="es-ES" dirty="0">
                <a:solidFill>
                  <a:schemeClr val="tx1"/>
                </a:solidFill>
              </a:rPr>
              <a:t>“Los textos tienen una extensión variable. Una novela o un reclamo son </a:t>
            </a:r>
          </a:p>
          <a:p>
            <a:pPr>
              <a:defRPr/>
            </a:pPr>
            <a:r>
              <a:rPr lang="es-ES" dirty="0">
                <a:solidFill>
                  <a:schemeClr val="tx1"/>
                </a:solidFill>
              </a:rPr>
              <a:t>textos, como lo es también la palabra </a:t>
            </a:r>
            <a:r>
              <a:rPr lang="es-ES" i="1" dirty="0">
                <a:solidFill>
                  <a:schemeClr val="tx1"/>
                </a:solidFill>
              </a:rPr>
              <a:t>¡Fuego! </a:t>
            </a:r>
            <a:r>
              <a:rPr lang="es-ES" dirty="0">
                <a:solidFill>
                  <a:schemeClr val="tx1"/>
                </a:solidFill>
              </a:rPr>
              <a:t>con la que se alerta de</a:t>
            </a:r>
          </a:p>
          <a:p>
            <a:pPr>
              <a:defRPr/>
            </a:pPr>
            <a:r>
              <a:rPr lang="es-ES" dirty="0">
                <a:solidFill>
                  <a:schemeClr val="tx1"/>
                </a:solidFill>
              </a:rPr>
              <a:t>un peligro o el aviso de </a:t>
            </a:r>
            <a:r>
              <a:rPr lang="es-ES" i="1" dirty="0">
                <a:solidFill>
                  <a:schemeClr val="tx1"/>
                </a:solidFill>
              </a:rPr>
              <a:t>No pisar el césped</a:t>
            </a:r>
            <a:r>
              <a:rPr lang="es-ES" dirty="0">
                <a:solidFill>
                  <a:schemeClr val="tx1"/>
                </a:solidFill>
              </a:rPr>
              <a:t> en el parque. En realidad, lo que caracteriza un texto no es su extensión, sino su unidad, de modo que cada una de las palabras o de las oraciones que lo componen se explica en </a:t>
            </a:r>
            <a:r>
              <a:rPr lang="es-ES" dirty="0" smtClean="0">
                <a:solidFill>
                  <a:schemeClr val="tx1"/>
                </a:solidFill>
              </a:rPr>
              <a:t>función del </a:t>
            </a:r>
            <a:r>
              <a:rPr lang="es-ES" dirty="0">
                <a:solidFill>
                  <a:schemeClr val="tx1"/>
                </a:solidFill>
              </a:rPr>
              <a:t>conjunto</a:t>
            </a:r>
            <a:r>
              <a:rPr lang="es-ES" dirty="0" smtClean="0">
                <a:solidFill>
                  <a:schemeClr val="tx1"/>
                </a:solidFill>
              </a:rPr>
              <a:t>”</a:t>
            </a:r>
          </a:p>
          <a:p>
            <a:pPr>
              <a:defRPr/>
            </a:pPr>
            <a:endParaRPr lang="es-ES" sz="2000" dirty="0" smtClean="0">
              <a:solidFill>
                <a:schemeClr val="tx1"/>
              </a:solidFill>
            </a:endParaRPr>
          </a:p>
          <a:p>
            <a:pPr algn="ctr">
              <a:defRPr/>
            </a:pPr>
            <a:endParaRPr lang="es-ES" sz="2000" dirty="0" smtClean="0">
              <a:solidFill>
                <a:schemeClr val="tx1"/>
              </a:solidFill>
            </a:endParaRPr>
          </a:p>
          <a:p>
            <a:pPr algn="r">
              <a:defRPr/>
            </a:pPr>
            <a:r>
              <a:rPr lang="es-ES" sz="1400" i="1" dirty="0" smtClean="0">
                <a:solidFill>
                  <a:schemeClr val="tx1"/>
                </a:solidFill>
              </a:rPr>
              <a:t>La Enciclopedia del Estudiante, </a:t>
            </a:r>
            <a:r>
              <a:rPr lang="es-ES" sz="1400" dirty="0" smtClean="0">
                <a:solidFill>
                  <a:schemeClr val="tx1"/>
                </a:solidFill>
              </a:rPr>
              <a:t>volumen </a:t>
            </a:r>
            <a:r>
              <a:rPr lang="es-ES" sz="1400" i="1" dirty="0" smtClean="0">
                <a:solidFill>
                  <a:schemeClr val="tx1"/>
                </a:solidFill>
              </a:rPr>
              <a:t>Lengua</a:t>
            </a:r>
          </a:p>
          <a:p>
            <a:pPr>
              <a:defRPr/>
            </a:pPr>
            <a:endParaRPr lang="es-MX" sz="1400" dirty="0">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372200" y="3861048"/>
            <a:ext cx="1728192"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dirty="0">
                <a:solidFill>
                  <a:schemeClr val="accent1">
                    <a:lumMod val="50000"/>
                  </a:schemeClr>
                </a:solidFill>
              </a:rPr>
              <a:t>Helena </a:t>
            </a:r>
            <a:r>
              <a:rPr lang="es-ES" sz="1400" dirty="0" err="1">
                <a:solidFill>
                  <a:schemeClr val="accent1">
                    <a:lumMod val="50000"/>
                  </a:schemeClr>
                </a:solidFill>
              </a:rPr>
              <a:t>Beristáin</a:t>
            </a:r>
            <a:endParaRPr lang="es-MX" sz="1400" dirty="0">
              <a:solidFill>
                <a:schemeClr val="accent1">
                  <a:lumMod val="50000"/>
                </a:schemeClr>
              </a:solidFill>
            </a:endParaRPr>
          </a:p>
        </p:txBody>
      </p:sp>
      <p:sp>
        <p:nvSpPr>
          <p:cNvPr id="5" name="4 Rectángulo"/>
          <p:cNvSpPr/>
          <p:nvPr/>
        </p:nvSpPr>
        <p:spPr>
          <a:xfrm>
            <a:off x="785813" y="476671"/>
            <a:ext cx="5442371" cy="5616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600" b="1" dirty="0">
                <a:solidFill>
                  <a:schemeClr val="accent1">
                    <a:lumMod val="50000"/>
                  </a:schemeClr>
                </a:solidFill>
              </a:rPr>
              <a:t>RELATO</a:t>
            </a:r>
          </a:p>
          <a:p>
            <a:pPr algn="ctr">
              <a:defRPr/>
            </a:pPr>
            <a:endParaRPr lang="es-ES" sz="1600" dirty="0">
              <a:solidFill>
                <a:schemeClr val="tx1"/>
              </a:solidFill>
            </a:endParaRPr>
          </a:p>
          <a:p>
            <a:pPr>
              <a:defRPr/>
            </a:pPr>
            <a:r>
              <a:rPr lang="es-ES" sz="1600" dirty="0">
                <a:solidFill>
                  <a:schemeClr val="tx1"/>
                </a:solidFill>
              </a:rPr>
              <a:t>“La esencia del relato consiste en que da cuenta de una</a:t>
            </a:r>
          </a:p>
          <a:p>
            <a:pPr>
              <a:defRPr/>
            </a:pPr>
            <a:r>
              <a:rPr lang="es-ES" sz="1600" i="1" dirty="0">
                <a:solidFill>
                  <a:schemeClr val="tx1"/>
                </a:solidFill>
              </a:rPr>
              <a:t>historia, </a:t>
            </a:r>
            <a:r>
              <a:rPr lang="es-ES" sz="1600" dirty="0">
                <a:solidFill>
                  <a:schemeClr val="tx1"/>
                </a:solidFill>
              </a:rPr>
              <a:t>narra o representa una historia; comunica </a:t>
            </a:r>
          </a:p>
          <a:p>
            <a:pPr>
              <a:defRPr/>
            </a:pPr>
            <a:r>
              <a:rPr lang="es-ES" sz="1600" dirty="0">
                <a:solidFill>
                  <a:schemeClr val="tx1"/>
                </a:solidFill>
              </a:rPr>
              <a:t>sucesos”</a:t>
            </a:r>
          </a:p>
          <a:p>
            <a:pPr>
              <a:defRPr/>
            </a:pPr>
            <a:endParaRPr lang="es-ES" sz="1600" dirty="0">
              <a:solidFill>
                <a:schemeClr val="tx1"/>
              </a:solidFill>
            </a:endParaRPr>
          </a:p>
          <a:p>
            <a:pPr>
              <a:defRPr/>
            </a:pPr>
            <a:r>
              <a:rPr lang="es-ES" sz="1600" dirty="0">
                <a:solidFill>
                  <a:schemeClr val="tx1"/>
                </a:solidFill>
              </a:rPr>
              <a:t>“[Los] sucesos se desarrollan en el tiempo y se derivan unos de otros, por lo que ofrecen simultáneamente una relación de </a:t>
            </a:r>
            <a:r>
              <a:rPr lang="es-ES" sz="1600" b="1" dirty="0" err="1">
                <a:solidFill>
                  <a:schemeClr val="tx1"/>
                </a:solidFill>
              </a:rPr>
              <a:t>consecutividad</a:t>
            </a:r>
            <a:r>
              <a:rPr lang="es-ES" sz="1600" b="1" dirty="0">
                <a:solidFill>
                  <a:schemeClr val="tx1"/>
                </a:solidFill>
              </a:rPr>
              <a:t> </a:t>
            </a:r>
            <a:r>
              <a:rPr lang="es-ES" sz="1600" dirty="0">
                <a:solidFill>
                  <a:schemeClr val="tx1"/>
                </a:solidFill>
              </a:rPr>
              <a:t>(antes/después) y una </a:t>
            </a:r>
            <a:r>
              <a:rPr lang="es-ES" sz="1600" b="1" dirty="0">
                <a:solidFill>
                  <a:schemeClr val="tx1"/>
                </a:solidFill>
              </a:rPr>
              <a:t>relación lógica </a:t>
            </a:r>
            <a:r>
              <a:rPr lang="es-ES" sz="1600" dirty="0">
                <a:solidFill>
                  <a:schemeClr val="tx1"/>
                </a:solidFill>
              </a:rPr>
              <a:t>(causa/efecto)”</a:t>
            </a:r>
          </a:p>
          <a:p>
            <a:pPr>
              <a:defRPr/>
            </a:pPr>
            <a:endParaRPr lang="es-ES" sz="1600" dirty="0">
              <a:solidFill>
                <a:schemeClr val="tx1"/>
              </a:solidFill>
            </a:endParaRPr>
          </a:p>
          <a:p>
            <a:pPr>
              <a:defRPr/>
            </a:pPr>
            <a:endParaRPr lang="es-ES" sz="1600" dirty="0">
              <a:solidFill>
                <a:schemeClr val="tx1"/>
              </a:solidFill>
            </a:endParaRPr>
          </a:p>
          <a:p>
            <a:pPr algn="ctr">
              <a:defRPr/>
            </a:pPr>
            <a:r>
              <a:rPr lang="es-ES" sz="1600" b="1" dirty="0" smtClean="0">
                <a:solidFill>
                  <a:schemeClr val="accent1">
                    <a:lumMod val="50000"/>
                  </a:schemeClr>
                </a:solidFill>
              </a:rPr>
              <a:t>NARRACIÓN</a:t>
            </a:r>
            <a:endParaRPr lang="es-ES" sz="1600" b="1" dirty="0">
              <a:solidFill>
                <a:schemeClr val="accent1">
                  <a:lumMod val="50000"/>
                </a:schemeClr>
              </a:solidFill>
            </a:endParaRPr>
          </a:p>
          <a:p>
            <a:pPr>
              <a:defRPr/>
            </a:pPr>
            <a:endParaRPr lang="es-ES" sz="1600" dirty="0">
              <a:solidFill>
                <a:schemeClr val="tx1"/>
              </a:solidFill>
            </a:endParaRPr>
          </a:p>
          <a:p>
            <a:pPr>
              <a:defRPr/>
            </a:pPr>
            <a:r>
              <a:rPr lang="es-ES" sz="1600" dirty="0">
                <a:solidFill>
                  <a:schemeClr val="tx1"/>
                </a:solidFill>
              </a:rPr>
              <a:t>El relato “comunica sucesos ya sea mediante la intervención de un narrador, ya sea mediante la representación teatral efectuada en un escenario y ante un público por personajes, en las obras dramáticas. El cuento, la novela, la epopeya, la fábula, el mito, la leyenda, son relatos narrados. El drama (tragedia, farsa, comedia, paso, etcétera) son relatos representados”</a:t>
            </a:r>
          </a:p>
          <a:p>
            <a:pPr algn="ctr">
              <a:defRPr/>
            </a:pPr>
            <a:endParaRPr lang="es-MX" sz="1600" dirty="0">
              <a:solidFill>
                <a:schemeClr val="tx1"/>
              </a:solidFill>
            </a:endParaRPr>
          </a:p>
        </p:txBody>
      </p:sp>
      <p:pic>
        <p:nvPicPr>
          <p:cNvPr id="1026" name="Picture 2" descr="C:\Users\Alfredo López Austin\Mis PPT\Pictures\Imágenes autores\Beristáin [2].jpg"/>
          <p:cNvPicPr>
            <a:picLocks noChangeAspect="1" noChangeArrowheads="1"/>
          </p:cNvPicPr>
          <p:nvPr/>
        </p:nvPicPr>
        <p:blipFill>
          <a:blip r:embed="rId2" cstate="print"/>
          <a:srcRect/>
          <a:stretch>
            <a:fillRect/>
          </a:stretch>
        </p:blipFill>
        <p:spPr bwMode="auto">
          <a:xfrm>
            <a:off x="6084168" y="692696"/>
            <a:ext cx="2057400" cy="3128963"/>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http://www.phillwebb.net/History/TwentiethCentury/continental/(post)structuralisms/Structuralism/Lotman/Lotman2.jpg"/>
          <p:cNvPicPr>
            <a:picLocks noChangeAspect="1" noChangeArrowheads="1"/>
          </p:cNvPicPr>
          <p:nvPr/>
        </p:nvPicPr>
        <p:blipFill>
          <a:blip r:embed="rId2" cstate="print"/>
          <a:srcRect/>
          <a:stretch>
            <a:fillRect/>
          </a:stretch>
        </p:blipFill>
        <p:spPr bwMode="auto">
          <a:xfrm>
            <a:off x="6660232" y="764704"/>
            <a:ext cx="1745940" cy="2095128"/>
          </a:xfrm>
          <a:prstGeom prst="rect">
            <a:avLst/>
          </a:prstGeom>
          <a:noFill/>
          <a:ln w="9525">
            <a:noFill/>
            <a:miter lim="800000"/>
            <a:headEnd/>
            <a:tailEnd/>
          </a:ln>
        </p:spPr>
      </p:pic>
      <p:sp>
        <p:nvSpPr>
          <p:cNvPr id="3" name="2 Rectángulo"/>
          <p:cNvSpPr/>
          <p:nvPr/>
        </p:nvSpPr>
        <p:spPr>
          <a:xfrm>
            <a:off x="6461323" y="2928938"/>
            <a:ext cx="2143125" cy="50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dirty="0">
                <a:solidFill>
                  <a:schemeClr val="accent1">
                    <a:lumMod val="25000"/>
                  </a:schemeClr>
                </a:solidFill>
              </a:rPr>
              <a:t>Yuri </a:t>
            </a:r>
            <a:r>
              <a:rPr lang="es-ES" sz="1400" dirty="0" err="1">
                <a:solidFill>
                  <a:schemeClr val="accent1">
                    <a:lumMod val="25000"/>
                  </a:schemeClr>
                </a:solidFill>
              </a:rPr>
              <a:t>Lotman</a:t>
            </a:r>
            <a:endParaRPr lang="es-ES" sz="1400" dirty="0">
              <a:solidFill>
                <a:schemeClr val="accent1">
                  <a:lumMod val="25000"/>
                </a:schemeClr>
              </a:solidFill>
            </a:endParaRPr>
          </a:p>
          <a:p>
            <a:pPr algn="ctr">
              <a:defRPr/>
            </a:pPr>
            <a:r>
              <a:rPr lang="es-ES" sz="1400" dirty="0">
                <a:solidFill>
                  <a:schemeClr val="accent1">
                    <a:lumMod val="25000"/>
                  </a:schemeClr>
                </a:solidFill>
              </a:rPr>
              <a:t>1922-1993</a:t>
            </a:r>
            <a:endParaRPr lang="es-MX" sz="1400" dirty="0">
              <a:solidFill>
                <a:schemeClr val="accent1">
                  <a:lumMod val="25000"/>
                </a:schemeClr>
              </a:solidFill>
            </a:endParaRPr>
          </a:p>
        </p:txBody>
      </p:sp>
      <p:sp>
        <p:nvSpPr>
          <p:cNvPr id="6" name="5 Rectángulo"/>
          <p:cNvSpPr/>
          <p:nvPr/>
        </p:nvSpPr>
        <p:spPr>
          <a:xfrm>
            <a:off x="611559" y="3645024"/>
            <a:ext cx="7920881" cy="2567778"/>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2800" dirty="0">
                <a:solidFill>
                  <a:schemeClr val="accent1">
                    <a:lumMod val="25000"/>
                  </a:schemeClr>
                </a:solidFill>
              </a:rPr>
              <a:t>Puede agregarse a lo dicho por </a:t>
            </a:r>
            <a:r>
              <a:rPr lang="es-ES" sz="2800" dirty="0" err="1">
                <a:solidFill>
                  <a:schemeClr val="accent1">
                    <a:lumMod val="25000"/>
                  </a:schemeClr>
                </a:solidFill>
              </a:rPr>
              <a:t>Lotman</a:t>
            </a:r>
            <a:r>
              <a:rPr lang="es-ES" sz="2800" dirty="0">
                <a:solidFill>
                  <a:schemeClr val="accent1">
                    <a:lumMod val="25000"/>
                  </a:schemeClr>
                </a:solidFill>
              </a:rPr>
              <a:t> que es literario un texto reconocido socialmente por sus valores estéticos, al punto de ser considerado digno de quedar cristalizado en forma oral o escrita</a:t>
            </a:r>
            <a:endParaRPr lang="es-MX" sz="2800" dirty="0">
              <a:solidFill>
                <a:schemeClr val="accent1">
                  <a:lumMod val="25000"/>
                </a:schemeClr>
              </a:solidFill>
            </a:endParaRPr>
          </a:p>
        </p:txBody>
      </p:sp>
      <p:sp>
        <p:nvSpPr>
          <p:cNvPr id="7" name="6 Rectángulo"/>
          <p:cNvSpPr/>
          <p:nvPr/>
        </p:nvSpPr>
        <p:spPr>
          <a:xfrm>
            <a:off x="1331640" y="908720"/>
            <a:ext cx="4572000" cy="1754326"/>
          </a:xfrm>
          <a:prstGeom prst="rect">
            <a:avLst/>
          </a:prstGeom>
        </p:spPr>
        <p:txBody>
          <a:bodyPr>
            <a:spAutoFit/>
          </a:bodyPr>
          <a:lstStyle/>
          <a:p>
            <a:pPr algn="ctr">
              <a:defRPr/>
            </a:pPr>
            <a:r>
              <a:rPr lang="es-ES" b="1" dirty="0" smtClean="0">
                <a:solidFill>
                  <a:schemeClr val="accent1">
                    <a:lumMod val="25000"/>
                  </a:schemeClr>
                </a:solidFill>
              </a:rPr>
              <a:t>TEXTO LITERARIO</a:t>
            </a:r>
          </a:p>
          <a:p>
            <a:pPr algn="ctr">
              <a:defRPr/>
            </a:pPr>
            <a:endParaRPr lang="es-ES" dirty="0" smtClean="0"/>
          </a:p>
          <a:p>
            <a:pPr>
              <a:defRPr/>
            </a:pPr>
            <a:r>
              <a:rPr lang="es-ES" dirty="0" smtClean="0"/>
              <a:t>“[Texto literario] es cualquier texto verbal que, dentro de los límites de una cultura dada, es capaz de cumplir una función estética</a:t>
            </a:r>
            <a:endParaRPr lang="es-E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contenido.com.mx/revista/wp-content/uploads/2011/03/Margit1.jpg"/>
          <p:cNvPicPr>
            <a:picLocks noChangeAspect="1" noChangeArrowheads="1"/>
          </p:cNvPicPr>
          <p:nvPr/>
        </p:nvPicPr>
        <p:blipFill>
          <a:blip r:embed="rId2" cstate="print"/>
          <a:srcRect/>
          <a:stretch>
            <a:fillRect/>
          </a:stretch>
        </p:blipFill>
        <p:spPr bwMode="auto">
          <a:xfrm>
            <a:off x="755576" y="1556792"/>
            <a:ext cx="2016224" cy="2686619"/>
          </a:xfrm>
          <a:prstGeom prst="rect">
            <a:avLst/>
          </a:prstGeom>
          <a:noFill/>
        </p:spPr>
      </p:pic>
      <p:sp>
        <p:nvSpPr>
          <p:cNvPr id="3" name="2 Rectángulo"/>
          <p:cNvSpPr/>
          <p:nvPr/>
        </p:nvSpPr>
        <p:spPr>
          <a:xfrm>
            <a:off x="755576" y="4365104"/>
            <a:ext cx="20162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err="1" smtClean="0">
                <a:solidFill>
                  <a:schemeClr val="accent1">
                    <a:lumMod val="25000"/>
                  </a:schemeClr>
                </a:solidFill>
              </a:rPr>
              <a:t>Margit</a:t>
            </a:r>
            <a:r>
              <a:rPr lang="es-MX" sz="1400" dirty="0" smtClean="0">
                <a:solidFill>
                  <a:schemeClr val="accent1">
                    <a:lumMod val="25000"/>
                  </a:schemeClr>
                </a:solidFill>
              </a:rPr>
              <a:t> </a:t>
            </a:r>
            <a:r>
              <a:rPr lang="es-MX" sz="1400" dirty="0" err="1" smtClean="0">
                <a:solidFill>
                  <a:schemeClr val="accent1">
                    <a:lumMod val="25000"/>
                  </a:schemeClr>
                </a:solidFill>
              </a:rPr>
              <a:t>Frenk</a:t>
            </a:r>
            <a:endParaRPr lang="es-MX" sz="1400" dirty="0">
              <a:solidFill>
                <a:schemeClr val="accent1">
                  <a:lumMod val="25000"/>
                </a:schemeClr>
              </a:solidFill>
            </a:endParaRPr>
          </a:p>
        </p:txBody>
      </p:sp>
      <p:sp>
        <p:nvSpPr>
          <p:cNvPr id="4" name="3 Rectángulo"/>
          <p:cNvSpPr/>
          <p:nvPr/>
        </p:nvSpPr>
        <p:spPr>
          <a:xfrm>
            <a:off x="3203848" y="980728"/>
            <a:ext cx="4968552" cy="460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accent1">
                    <a:lumMod val="25000"/>
                  </a:schemeClr>
                </a:solidFill>
              </a:rPr>
              <a:t>Incursiono, como curioso y por necesidad de comprender mejor mi propio objeto de estudio, en el campo de la literatura oral, que me es ajeno, y en el que figuran grandes especialistas, entre ellos la muy reconocida y querida </a:t>
            </a:r>
            <a:r>
              <a:rPr lang="es-MX" sz="2400" b="1" dirty="0" err="1" smtClean="0">
                <a:solidFill>
                  <a:schemeClr val="accent1">
                    <a:lumMod val="25000"/>
                  </a:schemeClr>
                </a:solidFill>
              </a:rPr>
              <a:t>Margit</a:t>
            </a:r>
            <a:r>
              <a:rPr lang="es-MX" sz="2400" b="1" dirty="0" smtClean="0">
                <a:solidFill>
                  <a:schemeClr val="accent1">
                    <a:lumMod val="25000"/>
                  </a:schemeClr>
                </a:solidFill>
              </a:rPr>
              <a:t> </a:t>
            </a:r>
            <a:r>
              <a:rPr lang="es-MX" sz="2400" b="1" dirty="0" err="1" smtClean="0">
                <a:solidFill>
                  <a:schemeClr val="accent1">
                    <a:lumMod val="25000"/>
                  </a:schemeClr>
                </a:solidFill>
              </a:rPr>
              <a:t>Frenk</a:t>
            </a:r>
            <a:endParaRPr lang="es-MX" sz="2400" dirty="0">
              <a:solidFill>
                <a:schemeClr val="accent1">
                  <a:lumMod val="25000"/>
                </a:schemeClr>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404664"/>
            <a:ext cx="8208912" cy="5976664"/>
          </a:xfrm>
          <a:prstGeom prst="rect">
            <a:avLst/>
          </a:prstGeom>
          <a:ln w="76200">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000" b="1" dirty="0" smtClean="0">
                <a:solidFill>
                  <a:schemeClr val="accent1">
                    <a:lumMod val="25000"/>
                  </a:schemeClr>
                </a:solidFill>
              </a:rPr>
              <a:t>¿Cómo definir el género literario mítico?</a:t>
            </a:r>
            <a:endParaRPr lang="es-MX" sz="6000" b="1" dirty="0">
              <a:solidFill>
                <a:schemeClr val="accent1">
                  <a:lumMod val="25000"/>
                </a:schemeClr>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9592" y="2132856"/>
            <a:ext cx="7560840" cy="4143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chemeClr val="accent1">
                    <a:lumMod val="25000"/>
                  </a:schemeClr>
                </a:solidFill>
              </a:rPr>
              <a:t>GÉNERO LITERARIO</a:t>
            </a:r>
          </a:p>
          <a:p>
            <a:pPr algn="ctr">
              <a:defRPr/>
            </a:pPr>
            <a:endParaRPr lang="es-ES" dirty="0">
              <a:solidFill>
                <a:schemeClr val="tx1"/>
              </a:solidFill>
            </a:endParaRPr>
          </a:p>
          <a:p>
            <a:pPr>
              <a:defRPr/>
            </a:pPr>
            <a:r>
              <a:rPr lang="es-ES" sz="2000" dirty="0">
                <a:solidFill>
                  <a:schemeClr val="tx1"/>
                </a:solidFill>
              </a:rPr>
              <a:t>Helena </a:t>
            </a:r>
            <a:r>
              <a:rPr lang="es-ES" sz="2000" dirty="0" err="1">
                <a:solidFill>
                  <a:schemeClr val="tx1"/>
                </a:solidFill>
              </a:rPr>
              <a:t>Beristáin</a:t>
            </a:r>
            <a:r>
              <a:rPr lang="es-ES" sz="2000" dirty="0">
                <a:solidFill>
                  <a:schemeClr val="tx1"/>
                </a:solidFill>
              </a:rPr>
              <a:t>, basada en parte en los estudios de </a:t>
            </a:r>
            <a:r>
              <a:rPr lang="es-ES" sz="2000" dirty="0" err="1">
                <a:solidFill>
                  <a:schemeClr val="tx1"/>
                </a:solidFill>
              </a:rPr>
              <a:t>Maria</a:t>
            </a:r>
            <a:r>
              <a:rPr lang="es-ES" sz="2000" dirty="0">
                <a:solidFill>
                  <a:schemeClr val="tx1"/>
                </a:solidFill>
              </a:rPr>
              <a:t> Corti, define el género literario como la clase o tipo de discurso literario ―determinado por la organización propia de sus elementos en estructuras― a que puede pertenecer una obra. Espacio configurado como un conjunto de recursos composicionales, en el que cada obra “entra en una compleja red de relaciones con otras obras” a partir de ciertos temas tradicionales y de su correlación, en un momento dado, con determinados rasgos estructurales (prosa, verso, narración, etc.) y con un específico registro lingüístico</a:t>
            </a:r>
            <a:endParaRPr lang="es-MX" sz="2000" dirty="0">
              <a:solidFill>
                <a:schemeClr val="tx1"/>
              </a:solidFill>
            </a:endParaRPr>
          </a:p>
        </p:txBody>
      </p:sp>
      <p:pic>
        <p:nvPicPr>
          <p:cNvPr id="11267" name="Picture 2" descr="C:\Users\Alfredo López Austin\Mis PPT\CV\Material fichas\maria_corti_2[1].jpg"/>
          <p:cNvPicPr>
            <a:picLocks noChangeAspect="1" noChangeArrowheads="1"/>
          </p:cNvPicPr>
          <p:nvPr/>
        </p:nvPicPr>
        <p:blipFill>
          <a:blip r:embed="rId2" cstate="print"/>
          <a:srcRect/>
          <a:stretch>
            <a:fillRect/>
          </a:stretch>
        </p:blipFill>
        <p:spPr bwMode="auto">
          <a:xfrm>
            <a:off x="1258716" y="548680"/>
            <a:ext cx="1527333" cy="1451560"/>
          </a:xfrm>
          <a:prstGeom prst="rect">
            <a:avLst/>
          </a:prstGeom>
          <a:noFill/>
          <a:ln w="9525">
            <a:noFill/>
            <a:miter lim="800000"/>
            <a:headEnd/>
            <a:tailEnd/>
          </a:ln>
        </p:spPr>
      </p:pic>
      <p:sp>
        <p:nvSpPr>
          <p:cNvPr id="5" name="4 Rectángulo"/>
          <p:cNvSpPr/>
          <p:nvPr/>
        </p:nvSpPr>
        <p:spPr>
          <a:xfrm>
            <a:off x="1071551" y="2071680"/>
            <a:ext cx="1857375" cy="285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err="1">
                <a:solidFill>
                  <a:schemeClr val="accent1">
                    <a:lumMod val="50000"/>
                  </a:schemeClr>
                </a:solidFill>
              </a:rPr>
              <a:t>Maria</a:t>
            </a:r>
            <a:r>
              <a:rPr lang="es-ES" sz="1200" dirty="0">
                <a:solidFill>
                  <a:schemeClr val="accent1">
                    <a:lumMod val="50000"/>
                  </a:schemeClr>
                </a:solidFill>
              </a:rPr>
              <a:t> Corti</a:t>
            </a:r>
          </a:p>
          <a:p>
            <a:pPr algn="ctr">
              <a:defRPr/>
            </a:pPr>
            <a:r>
              <a:rPr lang="es-ES" sz="1200" dirty="0">
                <a:solidFill>
                  <a:schemeClr val="accent1">
                    <a:lumMod val="50000"/>
                  </a:schemeClr>
                </a:solidFill>
              </a:rPr>
              <a:t>1915-2002</a:t>
            </a:r>
            <a:endParaRPr lang="es-MX" sz="1200" dirty="0">
              <a:solidFill>
                <a:schemeClr val="accent1">
                  <a:lumMod val="50000"/>
                </a:schemeClr>
              </a:solidFill>
            </a:endParaRPr>
          </a:p>
        </p:txBody>
      </p:sp>
      <p:sp>
        <p:nvSpPr>
          <p:cNvPr id="6" name="5 Rectángulo"/>
          <p:cNvSpPr/>
          <p:nvPr/>
        </p:nvSpPr>
        <p:spPr>
          <a:xfrm>
            <a:off x="5017170" y="764704"/>
            <a:ext cx="1643062" cy="224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dirty="0">
                <a:solidFill>
                  <a:schemeClr val="accent1">
                    <a:lumMod val="50000"/>
                  </a:schemeClr>
                </a:solidFill>
              </a:rPr>
              <a:t>Helena </a:t>
            </a:r>
            <a:r>
              <a:rPr lang="es-ES" sz="1400" dirty="0" err="1">
                <a:solidFill>
                  <a:schemeClr val="accent1">
                    <a:lumMod val="50000"/>
                  </a:schemeClr>
                </a:solidFill>
              </a:rPr>
              <a:t>Beristáin</a:t>
            </a:r>
            <a:endParaRPr lang="es-MX" sz="1400" dirty="0">
              <a:solidFill>
                <a:schemeClr val="accent1">
                  <a:lumMod val="50000"/>
                </a:schemeClr>
              </a:solidFill>
            </a:endParaRPr>
          </a:p>
        </p:txBody>
      </p:sp>
      <p:pic>
        <p:nvPicPr>
          <p:cNvPr id="2050" name="Picture 2" descr="C:\Users\Alfredo López Austin\Mis PPT\Pictures\Imágenes autores\Beristáin [2].jpg"/>
          <p:cNvPicPr>
            <a:picLocks noChangeAspect="1" noChangeArrowheads="1"/>
          </p:cNvPicPr>
          <p:nvPr/>
        </p:nvPicPr>
        <p:blipFill>
          <a:blip r:embed="rId3" cstate="print"/>
          <a:srcRect/>
          <a:stretch>
            <a:fillRect/>
          </a:stretch>
        </p:blipFill>
        <p:spPr bwMode="auto">
          <a:xfrm>
            <a:off x="6876256" y="404664"/>
            <a:ext cx="1512168" cy="2299756"/>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kul.pl/gfx/168/rene-wellek_116.jpg"/>
          <p:cNvPicPr>
            <a:picLocks noChangeAspect="1" noChangeArrowheads="1"/>
          </p:cNvPicPr>
          <p:nvPr/>
        </p:nvPicPr>
        <p:blipFill>
          <a:blip r:embed="rId2" cstate="print"/>
          <a:srcRect/>
          <a:stretch>
            <a:fillRect/>
          </a:stretch>
        </p:blipFill>
        <p:spPr bwMode="auto">
          <a:xfrm>
            <a:off x="785813" y="214313"/>
            <a:ext cx="1909762" cy="2214562"/>
          </a:xfrm>
          <a:prstGeom prst="rect">
            <a:avLst/>
          </a:prstGeom>
          <a:noFill/>
          <a:ln w="9525">
            <a:noFill/>
            <a:miter lim="800000"/>
            <a:headEnd/>
            <a:tailEnd/>
          </a:ln>
        </p:spPr>
      </p:pic>
      <p:sp>
        <p:nvSpPr>
          <p:cNvPr id="4" name="3 Rectángulo"/>
          <p:cNvSpPr/>
          <p:nvPr/>
        </p:nvSpPr>
        <p:spPr>
          <a:xfrm>
            <a:off x="683568" y="1947069"/>
            <a:ext cx="8143875" cy="3786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b="1" dirty="0">
                <a:solidFill>
                  <a:schemeClr val="accent1">
                    <a:lumMod val="50000"/>
                  </a:schemeClr>
                </a:solidFill>
              </a:rPr>
              <a:t>DISTINCIÓN ENTRE DOS TEORÍAS </a:t>
            </a:r>
          </a:p>
          <a:p>
            <a:pPr algn="ctr">
              <a:defRPr/>
            </a:pPr>
            <a:r>
              <a:rPr lang="es-ES" sz="1400" b="1" dirty="0">
                <a:solidFill>
                  <a:schemeClr val="accent1">
                    <a:lumMod val="50000"/>
                  </a:schemeClr>
                </a:solidFill>
              </a:rPr>
              <a:t>DE LOS GÉNEROS LITERARIOS</a:t>
            </a:r>
          </a:p>
          <a:p>
            <a:pPr>
              <a:defRPr/>
            </a:pPr>
            <a:endParaRPr lang="es-ES" dirty="0">
              <a:solidFill>
                <a:schemeClr val="tx1"/>
              </a:solidFill>
            </a:endParaRPr>
          </a:p>
          <a:p>
            <a:pPr>
              <a:defRPr/>
            </a:pPr>
            <a:r>
              <a:rPr lang="es-ES" dirty="0" err="1">
                <a:solidFill>
                  <a:schemeClr val="tx1"/>
                </a:solidFill>
              </a:rPr>
              <a:t>Rene</a:t>
            </a:r>
            <a:r>
              <a:rPr lang="es-ES" dirty="0">
                <a:solidFill>
                  <a:schemeClr val="tx1"/>
                </a:solidFill>
              </a:rPr>
              <a:t> </a:t>
            </a:r>
            <a:r>
              <a:rPr lang="es-ES" dirty="0" err="1">
                <a:solidFill>
                  <a:schemeClr val="tx1"/>
                </a:solidFill>
              </a:rPr>
              <a:t>Wellek</a:t>
            </a:r>
            <a:r>
              <a:rPr lang="es-ES" dirty="0">
                <a:solidFill>
                  <a:schemeClr val="tx1"/>
                </a:solidFill>
              </a:rPr>
              <a:t> y Austin Warren hacen una distinción entre las diferencias de los géneros literarios en la teoría clásica y en la moderna.</a:t>
            </a:r>
          </a:p>
          <a:p>
            <a:pPr>
              <a:defRPr/>
            </a:pPr>
            <a:endParaRPr lang="es-ES" dirty="0">
              <a:solidFill>
                <a:schemeClr val="tx1"/>
              </a:solidFill>
            </a:endParaRPr>
          </a:p>
          <a:p>
            <a:pPr>
              <a:defRPr/>
            </a:pPr>
            <a:r>
              <a:rPr lang="es-ES" dirty="0">
                <a:solidFill>
                  <a:schemeClr val="tx1"/>
                </a:solidFill>
              </a:rPr>
              <a:t>La teoría clásica es </a:t>
            </a:r>
            <a:r>
              <a:rPr lang="es-ES" sz="2000" b="1" dirty="0">
                <a:solidFill>
                  <a:schemeClr val="accent1">
                    <a:lumMod val="50000"/>
                  </a:schemeClr>
                </a:solidFill>
              </a:rPr>
              <a:t>normativa</a:t>
            </a:r>
            <a:r>
              <a:rPr lang="es-ES" dirty="0">
                <a:solidFill>
                  <a:schemeClr val="tx1"/>
                </a:solidFill>
              </a:rPr>
              <a:t> y </a:t>
            </a:r>
            <a:r>
              <a:rPr lang="es-ES" sz="2000" b="1" dirty="0">
                <a:solidFill>
                  <a:schemeClr val="accent1">
                    <a:lumMod val="50000"/>
                  </a:schemeClr>
                </a:solidFill>
              </a:rPr>
              <a:t>preceptiva</a:t>
            </a:r>
            <a:r>
              <a:rPr lang="es-ES" dirty="0">
                <a:solidFill>
                  <a:schemeClr val="tx1"/>
                </a:solidFill>
              </a:rPr>
              <a:t>. No sólo cree que un género difiere de otro, sino también que hay que mantenerlos separados, que no se deben mezclar.</a:t>
            </a:r>
          </a:p>
          <a:p>
            <a:pPr>
              <a:defRPr/>
            </a:pPr>
            <a:endParaRPr lang="es-ES" dirty="0">
              <a:solidFill>
                <a:schemeClr val="tx1"/>
              </a:solidFill>
            </a:endParaRPr>
          </a:p>
          <a:p>
            <a:pPr>
              <a:defRPr/>
            </a:pPr>
            <a:r>
              <a:rPr lang="es-ES" dirty="0">
                <a:solidFill>
                  <a:schemeClr val="tx1"/>
                </a:solidFill>
              </a:rPr>
              <a:t>La teoría moderna de los géneros es </a:t>
            </a:r>
            <a:r>
              <a:rPr lang="es-ES" sz="2000" b="1" dirty="0">
                <a:solidFill>
                  <a:schemeClr val="accent1">
                    <a:lumMod val="50000"/>
                  </a:schemeClr>
                </a:solidFill>
              </a:rPr>
              <a:t>descriptiva</a:t>
            </a:r>
            <a:r>
              <a:rPr lang="es-ES" dirty="0">
                <a:solidFill>
                  <a:schemeClr val="tx1"/>
                </a:solidFill>
              </a:rPr>
              <a:t>. No limita el número de posible géneros tradicionales. Los géneros pueden mezclarse y producir un nuevo género. </a:t>
            </a:r>
            <a:endParaRPr lang="es-MX" dirty="0">
              <a:solidFill>
                <a:schemeClr val="tx1"/>
              </a:solidFill>
            </a:endParaRPr>
          </a:p>
        </p:txBody>
      </p:sp>
      <p:pic>
        <p:nvPicPr>
          <p:cNvPr id="12293" name="Picture 6" descr="C:\Users\Alfredo López Austin\Mis PPT\CV\Material fichas\Austin Warren.gif"/>
          <p:cNvPicPr>
            <a:picLocks noChangeAspect="1" noChangeArrowheads="1"/>
          </p:cNvPicPr>
          <p:nvPr/>
        </p:nvPicPr>
        <p:blipFill>
          <a:blip r:embed="rId3" cstate="print"/>
          <a:srcRect/>
          <a:stretch>
            <a:fillRect/>
          </a:stretch>
        </p:blipFill>
        <p:spPr bwMode="auto">
          <a:xfrm>
            <a:off x="6858000" y="214313"/>
            <a:ext cx="1571625" cy="2260600"/>
          </a:xfrm>
          <a:prstGeom prst="rect">
            <a:avLst/>
          </a:prstGeom>
          <a:noFill/>
          <a:ln w="9525">
            <a:noFill/>
            <a:miter lim="800000"/>
            <a:headEnd/>
            <a:tailEnd/>
          </a:ln>
        </p:spPr>
      </p:pic>
      <p:sp>
        <p:nvSpPr>
          <p:cNvPr id="7" name="6 Rectángulo"/>
          <p:cNvSpPr/>
          <p:nvPr/>
        </p:nvSpPr>
        <p:spPr>
          <a:xfrm>
            <a:off x="5447506" y="332656"/>
            <a:ext cx="1428750"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dirty="0">
                <a:solidFill>
                  <a:schemeClr val="accent1">
                    <a:lumMod val="50000"/>
                  </a:schemeClr>
                </a:solidFill>
              </a:rPr>
              <a:t>Austin Warren</a:t>
            </a:r>
          </a:p>
          <a:p>
            <a:pPr algn="ctr">
              <a:defRPr/>
            </a:pPr>
            <a:r>
              <a:rPr lang="es-ES" sz="1400" dirty="0">
                <a:solidFill>
                  <a:schemeClr val="accent1">
                    <a:lumMod val="50000"/>
                  </a:schemeClr>
                </a:solidFill>
              </a:rPr>
              <a:t>1899-1986 </a:t>
            </a:r>
            <a:endParaRPr lang="es-MX" sz="1400" dirty="0">
              <a:solidFill>
                <a:schemeClr val="accent1">
                  <a:lumMod val="50000"/>
                </a:schemeClr>
              </a:solidFill>
            </a:endParaRPr>
          </a:p>
        </p:txBody>
      </p:sp>
      <p:sp>
        <p:nvSpPr>
          <p:cNvPr id="8" name="7 Rectángulo"/>
          <p:cNvSpPr/>
          <p:nvPr/>
        </p:nvSpPr>
        <p:spPr>
          <a:xfrm>
            <a:off x="5940152" y="6093296"/>
            <a:ext cx="2928938" cy="376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err="1">
                <a:solidFill>
                  <a:schemeClr val="accent1">
                    <a:lumMod val="50000"/>
                  </a:schemeClr>
                </a:solidFill>
              </a:rPr>
              <a:t>Rene</a:t>
            </a:r>
            <a:r>
              <a:rPr lang="es-ES" sz="1200" dirty="0">
                <a:solidFill>
                  <a:schemeClr val="accent1">
                    <a:lumMod val="50000"/>
                  </a:schemeClr>
                </a:solidFill>
              </a:rPr>
              <a:t> </a:t>
            </a:r>
            <a:r>
              <a:rPr lang="es-ES" sz="1200" dirty="0" err="1">
                <a:solidFill>
                  <a:schemeClr val="accent1">
                    <a:lumMod val="50000"/>
                  </a:schemeClr>
                </a:solidFill>
              </a:rPr>
              <a:t>Wellek</a:t>
            </a:r>
            <a:r>
              <a:rPr lang="es-ES" sz="1200" dirty="0">
                <a:solidFill>
                  <a:schemeClr val="accent1">
                    <a:lumMod val="50000"/>
                  </a:schemeClr>
                </a:solidFill>
              </a:rPr>
              <a:t> y Austin Warren, </a:t>
            </a:r>
            <a:r>
              <a:rPr lang="es-ES" sz="1200" i="1" dirty="0">
                <a:solidFill>
                  <a:schemeClr val="accent1">
                    <a:lumMod val="50000"/>
                  </a:schemeClr>
                </a:solidFill>
              </a:rPr>
              <a:t>Teoría literaria</a:t>
            </a:r>
            <a:endParaRPr lang="es-MX" sz="1200" dirty="0">
              <a:solidFill>
                <a:schemeClr val="accent1">
                  <a:lumMod val="50000"/>
                </a:schemeClr>
              </a:solidFill>
            </a:endParaRPr>
          </a:p>
        </p:txBody>
      </p:sp>
      <p:sp>
        <p:nvSpPr>
          <p:cNvPr id="10" name="9 Rectángulo"/>
          <p:cNvSpPr/>
          <p:nvPr/>
        </p:nvSpPr>
        <p:spPr>
          <a:xfrm>
            <a:off x="2497448" y="332656"/>
            <a:ext cx="1714512"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accent1">
                    <a:lumMod val="50000"/>
                  </a:schemeClr>
                </a:solidFill>
              </a:rPr>
              <a:t>René </a:t>
            </a:r>
            <a:r>
              <a:rPr lang="es-ES" sz="1400" dirty="0" err="1" smtClean="0">
                <a:solidFill>
                  <a:schemeClr val="accent1">
                    <a:lumMod val="50000"/>
                  </a:schemeClr>
                </a:solidFill>
              </a:rPr>
              <a:t>Wellek</a:t>
            </a:r>
            <a:endParaRPr lang="es-ES" sz="1400" dirty="0" smtClean="0">
              <a:solidFill>
                <a:schemeClr val="accent1">
                  <a:lumMod val="50000"/>
                </a:schemeClr>
              </a:solidFill>
            </a:endParaRPr>
          </a:p>
          <a:p>
            <a:pPr algn="ctr"/>
            <a:r>
              <a:rPr lang="es-ES" sz="1400" dirty="0" smtClean="0">
                <a:solidFill>
                  <a:schemeClr val="accent1">
                    <a:lumMod val="50000"/>
                  </a:schemeClr>
                </a:solidFill>
              </a:rPr>
              <a:t>1905-1995</a:t>
            </a:r>
            <a:endParaRPr lang="es-MX" sz="1400" dirty="0">
              <a:solidFill>
                <a:schemeClr val="accent1">
                  <a:lumMod val="50000"/>
                </a:schemeClr>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9592" y="548680"/>
            <a:ext cx="7200800" cy="5472608"/>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2 Rectángulo"/>
          <p:cNvSpPr/>
          <p:nvPr/>
        </p:nvSpPr>
        <p:spPr>
          <a:xfrm>
            <a:off x="1331640" y="692696"/>
            <a:ext cx="6912768" cy="4968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dirty="0" smtClean="0">
                <a:solidFill>
                  <a:schemeClr val="accent1">
                    <a:lumMod val="25000"/>
                  </a:schemeClr>
                </a:solidFill>
              </a:rPr>
              <a:t>El </a:t>
            </a:r>
            <a:r>
              <a:rPr lang="es-MX" sz="2000" b="1" dirty="0" smtClean="0">
                <a:solidFill>
                  <a:schemeClr val="accent1">
                    <a:lumMod val="25000"/>
                  </a:schemeClr>
                </a:solidFill>
              </a:rPr>
              <a:t>GÉNERO LITERARIO</a:t>
            </a:r>
            <a:r>
              <a:rPr lang="es-MX" sz="2000" dirty="0" smtClean="0">
                <a:solidFill>
                  <a:schemeClr val="accent1">
                    <a:lumMod val="25000"/>
                  </a:schemeClr>
                </a:solidFill>
              </a:rPr>
              <a:t> ha sido considerado como:</a:t>
            </a:r>
          </a:p>
          <a:p>
            <a:endParaRPr lang="es-MX" dirty="0" smtClean="0">
              <a:solidFill>
                <a:schemeClr val="accent1">
                  <a:lumMod val="25000"/>
                </a:schemeClr>
              </a:solidFill>
            </a:endParaRPr>
          </a:p>
          <a:p>
            <a:pPr marL="342900" indent="-342900">
              <a:buAutoNum type="arabicPeriod"/>
            </a:pPr>
            <a:r>
              <a:rPr lang="es-MX" dirty="0" smtClean="0">
                <a:solidFill>
                  <a:schemeClr val="tx1"/>
                </a:solidFill>
              </a:rPr>
              <a:t>Una clase particular en un sistema taxonómico dado que ordena las obras literarias tomando como criterios los semánticos, sintácticos, fónicos, discursivos, formales, contextuales, situacionales y afines.</a:t>
            </a:r>
          </a:p>
          <a:p>
            <a:pPr marL="342900" indent="-342900">
              <a:buFontTx/>
              <a:buAutoNum type="arabicPeriod"/>
            </a:pPr>
            <a:endParaRPr lang="es-MX" dirty="0" smtClean="0">
              <a:solidFill>
                <a:schemeClr val="tx1"/>
              </a:solidFill>
            </a:endParaRPr>
          </a:p>
          <a:p>
            <a:pPr marL="342900" indent="-342900">
              <a:buFontTx/>
              <a:buAutoNum type="arabicPeriod"/>
            </a:pPr>
            <a:r>
              <a:rPr lang="es-MX" dirty="0" smtClean="0">
                <a:solidFill>
                  <a:schemeClr val="tx1"/>
                </a:solidFill>
              </a:rPr>
              <a:t>Un modelo de estructuración formal y temática de la obra literaria.</a:t>
            </a:r>
          </a:p>
          <a:p>
            <a:pPr marL="342900" indent="-342900">
              <a:buAutoNum type="arabicPeriod"/>
            </a:pPr>
            <a:endParaRPr lang="es-MX" dirty="0" smtClean="0">
              <a:solidFill>
                <a:schemeClr val="tx1"/>
              </a:solidFill>
            </a:endParaRPr>
          </a:p>
          <a:p>
            <a:pPr marL="342900" indent="-342900"/>
            <a:r>
              <a:rPr lang="es-MX" dirty="0" smtClean="0">
                <a:solidFill>
                  <a:schemeClr val="tx1"/>
                </a:solidFill>
              </a:rPr>
              <a:t>Puede proponerse una tercera perspectiva:</a:t>
            </a:r>
          </a:p>
          <a:p>
            <a:pPr marL="342900" indent="-342900"/>
            <a:endParaRPr lang="es-MX" dirty="0" smtClean="0">
              <a:solidFill>
                <a:schemeClr val="tx1"/>
              </a:solidFill>
            </a:endParaRPr>
          </a:p>
          <a:p>
            <a:pPr marL="342900" indent="-342900"/>
            <a:r>
              <a:rPr lang="es-MX" dirty="0" smtClean="0">
                <a:solidFill>
                  <a:schemeClr val="tx1"/>
                </a:solidFill>
              </a:rPr>
              <a:t>3. Una convención entre dialogantes para alcanzar un nivel estético y comprensivo óptimos, dentro de los cánones heterogéneos de una tradición literaria.</a:t>
            </a:r>
            <a:endParaRPr lang="es-MX" dirty="0">
              <a:solidFill>
                <a:schemeClr val="tx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260648"/>
            <a:ext cx="7704856" cy="6192688"/>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Picture 2" descr="C:\Users\Alfredo López Austin\Mis PPT\CV\AAA Recepción\d.t-a.jpg"/>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1571625" y="1347812"/>
            <a:ext cx="5953125" cy="4889500"/>
          </a:xfrm>
          <a:prstGeom prst="rect">
            <a:avLst/>
          </a:prstGeom>
          <a:noFill/>
          <a:ln w="9525">
            <a:noFill/>
            <a:miter lim="800000"/>
            <a:headEnd/>
            <a:tailEnd/>
          </a:ln>
        </p:spPr>
      </p:pic>
      <p:sp>
        <p:nvSpPr>
          <p:cNvPr id="4" name="3 Rectángulo"/>
          <p:cNvSpPr/>
          <p:nvPr/>
        </p:nvSpPr>
        <p:spPr>
          <a:xfrm>
            <a:off x="1571625" y="553244"/>
            <a:ext cx="5929313" cy="571500"/>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b="1" dirty="0">
                <a:solidFill>
                  <a:schemeClr val="bg1"/>
                </a:solidFill>
              </a:rPr>
              <a:t>ANÁLISIS DE TEXTOS Y CARACTERÍSTICAS DEL TEXTO MÍTICO</a:t>
            </a:r>
            <a:endParaRPr lang="es-MX" sz="1400" b="1" dirty="0">
              <a:solidFill>
                <a:schemeClr val="bg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2938" y="571500"/>
            <a:ext cx="7858125" cy="550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defRPr/>
            </a:pPr>
            <a:r>
              <a:rPr lang="es-ES_tradnl" sz="4400" dirty="0">
                <a:solidFill>
                  <a:schemeClr val="accent1">
                    <a:lumMod val="25000"/>
                  </a:schemeClr>
                </a:solidFill>
              </a:rPr>
              <a:t>RELATOS MÍTICOS</a:t>
            </a:r>
          </a:p>
          <a:p>
            <a:pPr>
              <a:spcBef>
                <a:spcPct val="20000"/>
              </a:spcBef>
              <a:defRPr/>
            </a:pPr>
            <a:r>
              <a:rPr lang="es-ES_tradnl" sz="4400" dirty="0" smtClean="0">
                <a:solidFill>
                  <a:schemeClr val="accent1">
                    <a:lumMod val="25000"/>
                  </a:schemeClr>
                </a:solidFill>
              </a:rPr>
              <a:t>Relatos </a:t>
            </a:r>
            <a:r>
              <a:rPr lang="es-ES_tradnl" sz="4400" dirty="0">
                <a:solidFill>
                  <a:schemeClr val="accent1">
                    <a:lumMod val="25000"/>
                  </a:schemeClr>
                </a:solidFill>
              </a:rPr>
              <a:t>en formas hazañosas que concluyen en la incoación de los seres en el tiempo primigenio</a:t>
            </a:r>
            <a:r>
              <a:rPr lang="es-ES" sz="4400" dirty="0">
                <a:solidFill>
                  <a:schemeClr val="accent1">
                    <a:lumMod val="25000"/>
                  </a:schemeClr>
                </a:solidFill>
              </a:rPr>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404664"/>
            <a:ext cx="8208912" cy="5976664"/>
          </a:xfrm>
          <a:prstGeom prst="rect">
            <a:avLst/>
          </a:prstGeom>
          <a:ln w="76200">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000" b="1" dirty="0" smtClean="0">
                <a:solidFill>
                  <a:schemeClr val="accent1">
                    <a:lumMod val="25000"/>
                  </a:schemeClr>
                </a:solidFill>
              </a:rPr>
              <a:t>¿Cuál es la estructura</a:t>
            </a:r>
          </a:p>
          <a:p>
            <a:pPr algn="ctr"/>
            <a:r>
              <a:rPr lang="es-MX" sz="6000" b="1" dirty="0" smtClean="0">
                <a:solidFill>
                  <a:schemeClr val="accent1">
                    <a:lumMod val="25000"/>
                  </a:schemeClr>
                </a:solidFill>
              </a:rPr>
              <a:t>de la narración mítica? </a:t>
            </a:r>
            <a:endParaRPr lang="es-MX" sz="6000" b="1" dirty="0">
              <a:solidFill>
                <a:schemeClr val="accent1">
                  <a:lumMod val="25000"/>
                </a:schemeClr>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836712"/>
            <a:ext cx="7416824" cy="5184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accent1">
                    <a:lumMod val="25000"/>
                  </a:schemeClr>
                </a:solidFill>
              </a:rPr>
              <a:t>La perspectiva del curioso que parte de su interés por la cosmovisión</a:t>
            </a:r>
            <a:endParaRPr lang="es-MX" sz="3600" b="1" dirty="0">
              <a:solidFill>
                <a:schemeClr val="accent1">
                  <a:lumMod val="25000"/>
                </a:schemeClr>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817690" y="428625"/>
            <a:ext cx="4218806"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chemeClr val="accent1">
                    <a:lumMod val="50000"/>
                  </a:schemeClr>
                </a:solidFill>
              </a:rPr>
              <a:t>Concepciones generales y abstractas</a:t>
            </a:r>
            <a:endParaRPr lang="es-MX" dirty="0">
              <a:solidFill>
                <a:schemeClr val="accent1">
                  <a:lumMod val="50000"/>
                </a:schemeClr>
              </a:solidFill>
            </a:endParaRPr>
          </a:p>
        </p:txBody>
      </p:sp>
      <p:sp>
        <p:nvSpPr>
          <p:cNvPr id="3" name="2 Rectángulo"/>
          <p:cNvSpPr/>
          <p:nvPr/>
        </p:nvSpPr>
        <p:spPr>
          <a:xfrm>
            <a:off x="4644008" y="6000750"/>
            <a:ext cx="4536504"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chemeClr val="accent1">
                    <a:lumMod val="50000"/>
                  </a:schemeClr>
                </a:solidFill>
              </a:rPr>
              <a:t>Concepciones particulares y concretas</a:t>
            </a:r>
            <a:endParaRPr lang="es-MX" dirty="0">
              <a:solidFill>
                <a:schemeClr val="accent1">
                  <a:lumMod val="50000"/>
                </a:schemeClr>
              </a:solidFill>
            </a:endParaRPr>
          </a:p>
        </p:txBody>
      </p:sp>
      <p:sp>
        <p:nvSpPr>
          <p:cNvPr id="4" name="3 Rectángulo"/>
          <p:cNvSpPr/>
          <p:nvPr/>
        </p:nvSpPr>
        <p:spPr>
          <a:xfrm>
            <a:off x="571500" y="1285875"/>
            <a:ext cx="2286000" cy="4429125"/>
          </a:xfrm>
          <a:prstGeom prst="rect">
            <a:avLst/>
          </a:prstGeom>
          <a:solidFill>
            <a:schemeClr val="accent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b="1" dirty="0">
                <a:solidFill>
                  <a:schemeClr val="bg1"/>
                </a:solidFill>
              </a:rPr>
              <a:t>ASUNTOS DE CONTENIDO COSMOLÓGICO EN EL RELATO MÍTICO</a:t>
            </a:r>
            <a:endParaRPr lang="es-MX" b="1" dirty="0">
              <a:solidFill>
                <a:schemeClr val="bg1"/>
              </a:solidFill>
            </a:endParaRPr>
          </a:p>
        </p:txBody>
      </p:sp>
      <p:sp>
        <p:nvSpPr>
          <p:cNvPr id="5" name="4 Rectángulo"/>
          <p:cNvSpPr/>
          <p:nvPr/>
        </p:nvSpPr>
        <p:spPr>
          <a:xfrm>
            <a:off x="3071813" y="1285875"/>
            <a:ext cx="2508299" cy="142875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b="1" dirty="0">
                <a:solidFill>
                  <a:schemeClr val="accent1">
                    <a:lumMod val="25000"/>
                  </a:schemeClr>
                </a:solidFill>
              </a:rPr>
              <a:t>ASUNTOS NOMOLÓGICOS</a:t>
            </a:r>
            <a:endParaRPr lang="es-MX" b="1" dirty="0">
              <a:solidFill>
                <a:schemeClr val="accent1">
                  <a:lumMod val="25000"/>
                </a:schemeClr>
              </a:solidFill>
            </a:endParaRPr>
          </a:p>
        </p:txBody>
      </p:sp>
      <p:sp>
        <p:nvSpPr>
          <p:cNvPr id="11" name="10 Rectángulo"/>
          <p:cNvSpPr/>
          <p:nvPr/>
        </p:nvSpPr>
        <p:spPr>
          <a:xfrm>
            <a:off x="5652121" y="1285875"/>
            <a:ext cx="2232248" cy="1428750"/>
          </a:xfrm>
          <a:prstGeom prst="rect">
            <a:avLst/>
          </a:prstGeom>
          <a:solidFill>
            <a:srgbClr val="72BE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chemeClr val="accent1">
                    <a:lumMod val="25000"/>
                  </a:schemeClr>
                </a:solidFill>
              </a:rPr>
              <a:t>Leyes cósmicas</a:t>
            </a:r>
            <a:endParaRPr lang="es-MX" dirty="0">
              <a:solidFill>
                <a:schemeClr val="accent1">
                  <a:lumMod val="25000"/>
                </a:schemeClr>
              </a:solidFill>
            </a:endParaRPr>
          </a:p>
        </p:txBody>
      </p:sp>
      <p:sp>
        <p:nvSpPr>
          <p:cNvPr id="12" name="11 Rectángulo"/>
          <p:cNvSpPr/>
          <p:nvPr/>
        </p:nvSpPr>
        <p:spPr>
          <a:xfrm>
            <a:off x="3071813" y="2786063"/>
            <a:ext cx="2508299" cy="1428750"/>
          </a:xfrm>
          <a:prstGeom prst="rect">
            <a:avLst/>
          </a:prstGeom>
          <a:solidFill>
            <a:schemeClr val="accent1">
              <a:lumMod val="9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b="1" dirty="0">
                <a:solidFill>
                  <a:schemeClr val="accent1">
                    <a:lumMod val="25000"/>
                  </a:schemeClr>
                </a:solidFill>
              </a:rPr>
              <a:t>ASUNTOS </a:t>
            </a:r>
          </a:p>
          <a:p>
            <a:pPr algn="ctr">
              <a:defRPr/>
            </a:pPr>
            <a:r>
              <a:rPr lang="es-ES" b="1" dirty="0">
                <a:solidFill>
                  <a:schemeClr val="accent1">
                    <a:lumMod val="25000"/>
                  </a:schemeClr>
                </a:solidFill>
              </a:rPr>
              <a:t>NODALES</a:t>
            </a:r>
            <a:endParaRPr lang="es-MX" b="1" dirty="0">
              <a:solidFill>
                <a:schemeClr val="accent1">
                  <a:lumMod val="25000"/>
                </a:schemeClr>
              </a:solidFill>
            </a:endParaRPr>
          </a:p>
        </p:txBody>
      </p:sp>
      <p:sp>
        <p:nvSpPr>
          <p:cNvPr id="13" name="12 Rectángulo"/>
          <p:cNvSpPr/>
          <p:nvPr/>
        </p:nvSpPr>
        <p:spPr>
          <a:xfrm>
            <a:off x="5652121" y="2786063"/>
            <a:ext cx="2232248" cy="1428750"/>
          </a:xfrm>
          <a:prstGeom prst="rect">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chemeClr val="accent1">
                    <a:lumMod val="25000"/>
                  </a:schemeClr>
                </a:solidFill>
              </a:rPr>
              <a:t>Pasos de los procesos cósmicos de las creaciones</a:t>
            </a:r>
            <a:endParaRPr lang="es-MX" dirty="0">
              <a:solidFill>
                <a:schemeClr val="accent1">
                  <a:lumMod val="25000"/>
                </a:schemeClr>
              </a:solidFill>
            </a:endParaRPr>
          </a:p>
        </p:txBody>
      </p:sp>
      <p:sp>
        <p:nvSpPr>
          <p:cNvPr id="14" name="13 Rectángulo"/>
          <p:cNvSpPr/>
          <p:nvPr/>
        </p:nvSpPr>
        <p:spPr>
          <a:xfrm>
            <a:off x="3071813" y="4286250"/>
            <a:ext cx="2508299" cy="142875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b="1" dirty="0">
                <a:solidFill>
                  <a:schemeClr val="accent1">
                    <a:lumMod val="25000"/>
                  </a:schemeClr>
                </a:solidFill>
              </a:rPr>
              <a:t>ASUNTOS HAZAÑOSOS</a:t>
            </a:r>
            <a:endParaRPr lang="es-MX" b="1" dirty="0">
              <a:solidFill>
                <a:schemeClr val="accent1">
                  <a:lumMod val="25000"/>
                </a:schemeClr>
              </a:solidFill>
            </a:endParaRPr>
          </a:p>
        </p:txBody>
      </p:sp>
      <p:sp>
        <p:nvSpPr>
          <p:cNvPr id="15" name="14 Rectángulo"/>
          <p:cNvSpPr/>
          <p:nvPr/>
        </p:nvSpPr>
        <p:spPr>
          <a:xfrm>
            <a:off x="5652121" y="4286250"/>
            <a:ext cx="2232248" cy="142875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chemeClr val="accent1">
                    <a:lumMod val="25000"/>
                  </a:schemeClr>
                </a:solidFill>
              </a:rPr>
              <a:t>Aventuras de los dioses en los procesos de creación</a:t>
            </a:r>
            <a:endParaRPr lang="es-MX" dirty="0">
              <a:solidFill>
                <a:schemeClr val="accent1">
                  <a:lumMod val="25000"/>
                </a:schemeClr>
              </a:solidFill>
            </a:endParaRPr>
          </a:p>
        </p:txBody>
      </p:sp>
      <p:sp>
        <p:nvSpPr>
          <p:cNvPr id="16" name="15 Flecha derecha"/>
          <p:cNvSpPr/>
          <p:nvPr/>
        </p:nvSpPr>
        <p:spPr>
          <a:xfrm>
            <a:off x="2714624" y="1857375"/>
            <a:ext cx="489223" cy="28575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7" name="16 Flecha derecha"/>
          <p:cNvSpPr/>
          <p:nvPr/>
        </p:nvSpPr>
        <p:spPr>
          <a:xfrm>
            <a:off x="2714624" y="3357563"/>
            <a:ext cx="489223" cy="28575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8" name="17 Flecha derecha"/>
          <p:cNvSpPr/>
          <p:nvPr/>
        </p:nvSpPr>
        <p:spPr>
          <a:xfrm>
            <a:off x="2714624" y="4786313"/>
            <a:ext cx="489223" cy="28575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20" name="19 Flecha abajo"/>
          <p:cNvSpPr/>
          <p:nvPr/>
        </p:nvSpPr>
        <p:spPr>
          <a:xfrm>
            <a:off x="8244408" y="2420888"/>
            <a:ext cx="432048" cy="3600400"/>
          </a:xfrm>
          <a:prstGeom prst="downArrow">
            <a:avLst>
              <a:gd name="adj1" fmla="val 50000"/>
              <a:gd name="adj2" fmla="val 243124"/>
            </a:avLst>
          </a:prstGeom>
          <a:solidFill>
            <a:srgbClr val="72B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20 Flecha abajo"/>
          <p:cNvSpPr/>
          <p:nvPr/>
        </p:nvSpPr>
        <p:spPr>
          <a:xfrm rot="10800000">
            <a:off x="8244408" y="980728"/>
            <a:ext cx="432048" cy="3600400"/>
          </a:xfrm>
          <a:prstGeom prst="downArrow">
            <a:avLst>
              <a:gd name="adj1" fmla="val 50000"/>
              <a:gd name="adj2" fmla="val 243124"/>
            </a:avLst>
          </a:prstGeom>
          <a:solidFill>
            <a:srgbClr val="72B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625" y="142875"/>
            <a:ext cx="2143125" cy="1214438"/>
          </a:xfrm>
          <a:prstGeom prst="rect">
            <a:avLst/>
          </a:prstGeom>
          <a:solidFill>
            <a:srgbClr val="59B4BB"/>
          </a:solidFill>
          <a:ln>
            <a:solidFill>
              <a:srgbClr val="6C57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b="1" dirty="0">
                <a:solidFill>
                  <a:schemeClr val="accent1">
                    <a:lumMod val="25000"/>
                  </a:schemeClr>
                </a:solidFill>
              </a:rPr>
              <a:t>INGRESO AL RELATO</a:t>
            </a:r>
            <a:endParaRPr lang="es-MX" b="1" dirty="0">
              <a:solidFill>
                <a:schemeClr val="accent1">
                  <a:lumMod val="25000"/>
                </a:schemeClr>
              </a:solidFill>
            </a:endParaRPr>
          </a:p>
        </p:txBody>
      </p:sp>
      <p:sp>
        <p:nvSpPr>
          <p:cNvPr id="4" name="3 Rectángulo"/>
          <p:cNvSpPr/>
          <p:nvPr/>
        </p:nvSpPr>
        <p:spPr>
          <a:xfrm>
            <a:off x="428625" y="1500188"/>
            <a:ext cx="2143125" cy="3786187"/>
          </a:xfrm>
          <a:prstGeom prst="rect">
            <a:avLst/>
          </a:prstGeom>
          <a:solidFill>
            <a:srgbClr val="98D0D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b="1" dirty="0">
                <a:solidFill>
                  <a:schemeClr val="accent1">
                    <a:lumMod val="25000"/>
                  </a:schemeClr>
                </a:solidFill>
              </a:rPr>
              <a:t>CENTRO FUNDAMENTAL DEL RELATO</a:t>
            </a:r>
            <a:endParaRPr lang="es-MX" b="1" dirty="0">
              <a:solidFill>
                <a:schemeClr val="accent1">
                  <a:lumMod val="25000"/>
                </a:schemeClr>
              </a:solidFill>
            </a:endParaRPr>
          </a:p>
        </p:txBody>
      </p:sp>
      <p:sp>
        <p:nvSpPr>
          <p:cNvPr id="5" name="4 Rectángulo"/>
          <p:cNvSpPr/>
          <p:nvPr/>
        </p:nvSpPr>
        <p:spPr>
          <a:xfrm>
            <a:off x="428625" y="5429250"/>
            <a:ext cx="2143125" cy="1312118"/>
          </a:xfrm>
          <a:prstGeom prst="rect">
            <a:avLst/>
          </a:prstGeom>
          <a:solidFill>
            <a:srgbClr val="D3EBED"/>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b="1" dirty="0">
                <a:solidFill>
                  <a:schemeClr val="accent1">
                    <a:lumMod val="25000"/>
                  </a:schemeClr>
                </a:solidFill>
              </a:rPr>
              <a:t>SALIDA DEL RELATO</a:t>
            </a:r>
            <a:endParaRPr lang="es-MX" b="1" dirty="0">
              <a:solidFill>
                <a:schemeClr val="accent1">
                  <a:lumMod val="25000"/>
                </a:schemeClr>
              </a:solidFill>
            </a:endParaRPr>
          </a:p>
        </p:txBody>
      </p:sp>
      <p:sp>
        <p:nvSpPr>
          <p:cNvPr id="6" name="5 Rectángulo"/>
          <p:cNvSpPr/>
          <p:nvPr/>
        </p:nvSpPr>
        <p:spPr>
          <a:xfrm>
            <a:off x="2786063" y="142875"/>
            <a:ext cx="2143125" cy="1214438"/>
          </a:xfrm>
          <a:prstGeom prst="rect">
            <a:avLst/>
          </a:prstGeom>
          <a:solidFill>
            <a:srgbClr val="59B4BB"/>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b="1" dirty="0">
                <a:solidFill>
                  <a:schemeClr val="accent1">
                    <a:lumMod val="25000"/>
                  </a:schemeClr>
                </a:solidFill>
              </a:rPr>
              <a:t>1. Preparación del oyente</a:t>
            </a:r>
            <a:endParaRPr lang="es-MX" b="1" dirty="0">
              <a:solidFill>
                <a:schemeClr val="accent1">
                  <a:lumMod val="25000"/>
                </a:schemeClr>
              </a:solidFill>
            </a:endParaRPr>
          </a:p>
        </p:txBody>
      </p:sp>
      <p:sp>
        <p:nvSpPr>
          <p:cNvPr id="7" name="6 Rectángulo"/>
          <p:cNvSpPr/>
          <p:nvPr/>
        </p:nvSpPr>
        <p:spPr>
          <a:xfrm>
            <a:off x="2786063" y="5429250"/>
            <a:ext cx="2143125" cy="1312118"/>
          </a:xfrm>
          <a:prstGeom prst="rect">
            <a:avLst/>
          </a:prstGeom>
          <a:solidFill>
            <a:srgbClr val="D3EBED"/>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b="1" dirty="0">
                <a:solidFill>
                  <a:schemeClr val="accent1">
                    <a:lumMod val="25000"/>
                  </a:schemeClr>
                </a:solidFill>
              </a:rPr>
              <a:t>5. Refuerzo del mensaje</a:t>
            </a:r>
            <a:endParaRPr lang="es-MX" b="1" dirty="0">
              <a:solidFill>
                <a:schemeClr val="accent1">
                  <a:lumMod val="25000"/>
                </a:schemeClr>
              </a:solidFill>
            </a:endParaRPr>
          </a:p>
        </p:txBody>
      </p:sp>
      <p:sp>
        <p:nvSpPr>
          <p:cNvPr id="8" name="7 Rectángulo"/>
          <p:cNvSpPr/>
          <p:nvPr/>
        </p:nvSpPr>
        <p:spPr>
          <a:xfrm>
            <a:off x="2786063" y="1500188"/>
            <a:ext cx="2143125" cy="1214437"/>
          </a:xfrm>
          <a:prstGeom prst="rect">
            <a:avLst/>
          </a:prstGeom>
          <a:solidFill>
            <a:srgbClr val="98D0D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b="1" dirty="0">
                <a:solidFill>
                  <a:schemeClr val="accent1">
                    <a:lumMod val="25000"/>
                  </a:schemeClr>
                </a:solidFill>
              </a:rPr>
              <a:t>2. Referencia al estado de </a:t>
            </a:r>
          </a:p>
          <a:p>
            <a:pPr algn="ctr">
              <a:defRPr/>
            </a:pPr>
            <a:r>
              <a:rPr lang="es-ES" b="1" dirty="0">
                <a:solidFill>
                  <a:schemeClr val="accent1">
                    <a:lumMod val="25000"/>
                  </a:schemeClr>
                </a:solidFill>
              </a:rPr>
              <a:t>carencia</a:t>
            </a:r>
            <a:endParaRPr lang="es-MX" b="1" dirty="0">
              <a:solidFill>
                <a:schemeClr val="accent1">
                  <a:lumMod val="25000"/>
                </a:schemeClr>
              </a:solidFill>
            </a:endParaRPr>
          </a:p>
        </p:txBody>
      </p:sp>
      <p:sp>
        <p:nvSpPr>
          <p:cNvPr id="9" name="8 Rectángulo"/>
          <p:cNvSpPr/>
          <p:nvPr/>
        </p:nvSpPr>
        <p:spPr>
          <a:xfrm>
            <a:off x="2786063" y="2786063"/>
            <a:ext cx="2143125" cy="1214437"/>
          </a:xfrm>
          <a:prstGeom prst="rect">
            <a:avLst/>
          </a:prstGeom>
          <a:solidFill>
            <a:srgbClr val="98D0D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b="1" dirty="0">
                <a:solidFill>
                  <a:schemeClr val="accent1">
                    <a:lumMod val="25000"/>
                  </a:schemeClr>
                </a:solidFill>
              </a:rPr>
              <a:t>3. Historia de la transformación</a:t>
            </a:r>
            <a:endParaRPr lang="es-MX" b="1" dirty="0">
              <a:solidFill>
                <a:schemeClr val="accent1">
                  <a:lumMod val="25000"/>
                </a:schemeClr>
              </a:solidFill>
            </a:endParaRPr>
          </a:p>
        </p:txBody>
      </p:sp>
      <p:sp>
        <p:nvSpPr>
          <p:cNvPr id="10" name="9 Rectángulo"/>
          <p:cNvSpPr/>
          <p:nvPr/>
        </p:nvSpPr>
        <p:spPr>
          <a:xfrm>
            <a:off x="2786063" y="4071938"/>
            <a:ext cx="2143125" cy="1214437"/>
          </a:xfrm>
          <a:prstGeom prst="rect">
            <a:avLst/>
          </a:prstGeom>
          <a:solidFill>
            <a:srgbClr val="98D0D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b="1" dirty="0">
                <a:solidFill>
                  <a:schemeClr val="accent1">
                    <a:lumMod val="25000"/>
                  </a:schemeClr>
                </a:solidFill>
              </a:rPr>
              <a:t>4. Mención de la incoación</a:t>
            </a:r>
            <a:endParaRPr lang="es-MX" b="1" dirty="0">
              <a:solidFill>
                <a:schemeClr val="accent1">
                  <a:lumMod val="25000"/>
                </a:schemeClr>
              </a:solidFill>
            </a:endParaRPr>
          </a:p>
        </p:txBody>
      </p:sp>
      <p:sp>
        <p:nvSpPr>
          <p:cNvPr id="17" name="16 Rectángulo"/>
          <p:cNvSpPr/>
          <p:nvPr/>
        </p:nvSpPr>
        <p:spPr>
          <a:xfrm>
            <a:off x="5072063" y="5929313"/>
            <a:ext cx="3786187" cy="357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MX" sz="1400" b="1" dirty="0">
              <a:solidFill>
                <a:schemeClr val="accent1">
                  <a:lumMod val="25000"/>
                </a:schemeClr>
              </a:solidFill>
            </a:endParaRPr>
          </a:p>
        </p:txBody>
      </p:sp>
      <p:sp>
        <p:nvSpPr>
          <p:cNvPr id="22" name="21 Rectángulo"/>
          <p:cNvSpPr/>
          <p:nvPr/>
        </p:nvSpPr>
        <p:spPr>
          <a:xfrm>
            <a:off x="5500688" y="285750"/>
            <a:ext cx="3357562" cy="785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23" name="22 Rectángulo"/>
          <p:cNvSpPr/>
          <p:nvPr/>
        </p:nvSpPr>
        <p:spPr>
          <a:xfrm>
            <a:off x="5652119" y="188640"/>
            <a:ext cx="3168353" cy="936104"/>
          </a:xfrm>
          <a:prstGeom prst="rect">
            <a:avLst/>
          </a:prstGeom>
          <a:solidFill>
            <a:schemeClr val="bg1"/>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b="1" dirty="0">
                <a:solidFill>
                  <a:schemeClr val="accent1">
                    <a:lumMod val="50000"/>
                  </a:schemeClr>
                </a:solidFill>
              </a:rPr>
              <a:t>PARTES ESTRUCTURALES DEL MITO TÍPICO</a:t>
            </a:r>
            <a:endParaRPr lang="es-MX" b="1" dirty="0">
              <a:solidFill>
                <a:schemeClr val="accent1">
                  <a:lumMod val="50000"/>
                </a:schemeClr>
              </a:solidFill>
            </a:endParaRPr>
          </a:p>
        </p:txBody>
      </p:sp>
      <p:sp>
        <p:nvSpPr>
          <p:cNvPr id="28" name="27 Rectángulo"/>
          <p:cNvSpPr/>
          <p:nvPr/>
        </p:nvSpPr>
        <p:spPr>
          <a:xfrm>
            <a:off x="5076056" y="5445224"/>
            <a:ext cx="3816424" cy="1296144"/>
          </a:xfrm>
          <a:prstGeom prst="rect">
            <a:avLst/>
          </a:prstGeom>
          <a:solidFill>
            <a:srgbClr val="D3EBED"/>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400" b="1" dirty="0" smtClean="0">
                <a:solidFill>
                  <a:schemeClr val="accent1">
                    <a:lumMod val="25000"/>
                  </a:schemeClr>
                </a:solidFill>
              </a:rPr>
              <a:t>a. Reiteración de las consecuencias de la acción divina</a:t>
            </a:r>
          </a:p>
          <a:p>
            <a:r>
              <a:rPr lang="es-MX" sz="1400" b="1" dirty="0" smtClean="0">
                <a:solidFill>
                  <a:schemeClr val="accent1">
                    <a:lumMod val="25000"/>
                  </a:schemeClr>
                </a:solidFill>
              </a:rPr>
              <a:t>b. Comprobación fundada en una huella del milagro</a:t>
            </a:r>
          </a:p>
          <a:p>
            <a:r>
              <a:rPr lang="es-MX" sz="1400" b="1" dirty="0" smtClean="0">
                <a:solidFill>
                  <a:schemeClr val="accent1">
                    <a:lumMod val="25000"/>
                  </a:schemeClr>
                </a:solidFill>
              </a:rPr>
              <a:t>c. Fórmula final</a:t>
            </a:r>
            <a:endParaRPr lang="es-MX" sz="1400" b="1" dirty="0">
              <a:solidFill>
                <a:schemeClr val="accent1">
                  <a:lumMod val="25000"/>
                </a:schemeClr>
              </a:solidFill>
            </a:endParaRPr>
          </a:p>
        </p:txBody>
      </p:sp>
      <p:sp>
        <p:nvSpPr>
          <p:cNvPr id="30" name="29 Rectángulo"/>
          <p:cNvSpPr/>
          <p:nvPr/>
        </p:nvSpPr>
        <p:spPr>
          <a:xfrm>
            <a:off x="5076056" y="2780928"/>
            <a:ext cx="3744416" cy="1224136"/>
          </a:xfrm>
          <a:prstGeom prst="rect">
            <a:avLst/>
          </a:prstGeom>
          <a:solidFill>
            <a:srgbClr val="98D0D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400" b="1" dirty="0" smtClean="0">
                <a:solidFill>
                  <a:schemeClr val="accent1">
                    <a:lumMod val="25000"/>
                  </a:schemeClr>
                </a:solidFill>
              </a:rPr>
              <a:t>a. Acciones que van conduciendo a los personajes al punto propicio de la acción </a:t>
            </a:r>
            <a:r>
              <a:rPr lang="es-MX" sz="1400" b="1" dirty="0" err="1" smtClean="0">
                <a:solidFill>
                  <a:schemeClr val="accent1">
                    <a:lumMod val="25000"/>
                  </a:schemeClr>
                </a:solidFill>
              </a:rPr>
              <a:t>incoadora</a:t>
            </a:r>
            <a:endParaRPr lang="es-MX" sz="1400" b="1" dirty="0" smtClean="0">
              <a:solidFill>
                <a:schemeClr val="accent1">
                  <a:lumMod val="25000"/>
                </a:schemeClr>
              </a:solidFill>
            </a:endParaRPr>
          </a:p>
          <a:p>
            <a:r>
              <a:rPr lang="es-MX" sz="1400" b="1" dirty="0" smtClean="0">
                <a:solidFill>
                  <a:schemeClr val="accent1">
                    <a:lumMod val="25000"/>
                  </a:schemeClr>
                </a:solidFill>
              </a:rPr>
              <a:t>b. Punto propicio para el tránsito</a:t>
            </a:r>
          </a:p>
          <a:p>
            <a:r>
              <a:rPr lang="es-MX" sz="1400" b="1" dirty="0" smtClean="0">
                <a:solidFill>
                  <a:schemeClr val="accent1">
                    <a:lumMod val="25000"/>
                  </a:schemeClr>
                </a:solidFill>
              </a:rPr>
              <a:t>c. Fiat</a:t>
            </a:r>
            <a:endParaRPr lang="es-MX" sz="1400" b="1" dirty="0">
              <a:solidFill>
                <a:schemeClr val="accent1">
                  <a:lumMod val="25000"/>
                </a:schemeClr>
              </a:solidFill>
            </a:endParaRPr>
          </a:p>
        </p:txBody>
      </p:sp>
      <p:sp>
        <p:nvSpPr>
          <p:cNvPr id="31" name="30 Rectángulo"/>
          <p:cNvSpPr/>
          <p:nvPr/>
        </p:nvSpPr>
        <p:spPr>
          <a:xfrm>
            <a:off x="5076056" y="1484784"/>
            <a:ext cx="3744416" cy="1152128"/>
          </a:xfrm>
          <a:prstGeom prst="rect">
            <a:avLst/>
          </a:prstGeom>
          <a:solidFill>
            <a:srgbClr val="98D0D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400" b="1" dirty="0" smtClean="0">
                <a:solidFill>
                  <a:schemeClr val="accent1">
                    <a:lumMod val="25000"/>
                  </a:schemeClr>
                </a:solidFill>
              </a:rPr>
              <a:t>a. Referencia explícita al estado de carencia</a:t>
            </a:r>
          </a:p>
          <a:p>
            <a:endParaRPr lang="es-MX" sz="1400" b="1" dirty="0" smtClean="0">
              <a:solidFill>
                <a:schemeClr val="accent1">
                  <a:lumMod val="25000"/>
                </a:schemeClr>
              </a:solidFill>
            </a:endParaRPr>
          </a:p>
          <a:p>
            <a:r>
              <a:rPr lang="es-MX" sz="1400" b="1" dirty="0" smtClean="0">
                <a:solidFill>
                  <a:schemeClr val="accent1">
                    <a:lumMod val="25000"/>
                  </a:schemeClr>
                </a:solidFill>
              </a:rPr>
              <a:t>b. Ubicación del inicio de la historia</a:t>
            </a:r>
            <a:endParaRPr lang="es-MX" sz="1400" b="1" dirty="0">
              <a:solidFill>
                <a:schemeClr val="accent1">
                  <a:lumMod val="2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980728"/>
            <a:ext cx="7272808" cy="2664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accent1">
                    <a:lumMod val="25000"/>
                  </a:schemeClr>
                </a:solidFill>
              </a:rPr>
              <a:t>Enfrentamiento del curioso a distintas formas de expresión oral cuando lo impulsa una necesidad particular de intelección</a:t>
            </a:r>
            <a:endParaRPr lang="es-MX" sz="3600" b="1" dirty="0">
              <a:solidFill>
                <a:schemeClr val="accent1">
                  <a:lumMod val="25000"/>
                </a:schemeClr>
              </a:solidFill>
            </a:endParaRPr>
          </a:p>
        </p:txBody>
      </p:sp>
      <p:sp>
        <p:nvSpPr>
          <p:cNvPr id="3" name="2 Rectángulo"/>
          <p:cNvSpPr/>
          <p:nvPr/>
        </p:nvSpPr>
        <p:spPr>
          <a:xfrm>
            <a:off x="251520" y="4437112"/>
            <a:ext cx="2808312" cy="1368152"/>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accent1">
                    <a:lumMod val="25000"/>
                  </a:schemeClr>
                </a:solidFill>
              </a:rPr>
              <a:t>Necesidad de identificar un género dentro del campo de la literatura oral</a:t>
            </a:r>
            <a:endParaRPr lang="es-MX" dirty="0">
              <a:solidFill>
                <a:schemeClr val="accent1">
                  <a:lumMod val="25000"/>
                </a:schemeClr>
              </a:solidFill>
            </a:endParaRPr>
          </a:p>
        </p:txBody>
      </p:sp>
      <p:sp>
        <p:nvSpPr>
          <p:cNvPr id="4" name="3 Rectángulo"/>
          <p:cNvSpPr/>
          <p:nvPr/>
        </p:nvSpPr>
        <p:spPr>
          <a:xfrm>
            <a:off x="6156176" y="4437112"/>
            <a:ext cx="2808312" cy="1368152"/>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accent1">
                    <a:lumMod val="25000"/>
                  </a:schemeClr>
                </a:solidFill>
              </a:rPr>
              <a:t>con el fin de construir una herramienta apropiada para el análisis y la hermenéutica </a:t>
            </a:r>
            <a:endParaRPr lang="es-MX" dirty="0">
              <a:solidFill>
                <a:schemeClr val="accent1">
                  <a:lumMod val="25000"/>
                </a:schemeClr>
              </a:solidFill>
            </a:endParaRPr>
          </a:p>
        </p:txBody>
      </p:sp>
      <p:sp>
        <p:nvSpPr>
          <p:cNvPr id="5" name="4 Rectángulo"/>
          <p:cNvSpPr/>
          <p:nvPr/>
        </p:nvSpPr>
        <p:spPr>
          <a:xfrm>
            <a:off x="3203848" y="4437112"/>
            <a:ext cx="2808312" cy="1368152"/>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accent1">
                    <a:lumMod val="25000"/>
                  </a:schemeClr>
                </a:solidFill>
              </a:rPr>
              <a:t>utilizando un criterio pertinente a la naturaleza de su pesquisa</a:t>
            </a:r>
            <a:endParaRPr lang="es-MX" dirty="0">
              <a:solidFill>
                <a:schemeClr val="accent1">
                  <a:lumMod val="25000"/>
                </a:schemeClr>
              </a:solidFill>
            </a:endParaRPr>
          </a:p>
        </p:txBody>
      </p:sp>
      <p:sp>
        <p:nvSpPr>
          <p:cNvPr id="6" name="5 Flecha derecha"/>
          <p:cNvSpPr/>
          <p:nvPr/>
        </p:nvSpPr>
        <p:spPr>
          <a:xfrm>
            <a:off x="2987824" y="4797152"/>
            <a:ext cx="288032" cy="50405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Flecha derecha"/>
          <p:cNvSpPr/>
          <p:nvPr/>
        </p:nvSpPr>
        <p:spPr>
          <a:xfrm>
            <a:off x="5940152" y="4869160"/>
            <a:ext cx="288032" cy="50405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93204"/>
            <a:ext cx="91440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chemeClr val="accent1">
                    <a:lumMod val="50000"/>
                  </a:schemeClr>
                </a:solidFill>
              </a:rPr>
              <a:t>RELATOS INCORPORADOS AL RELATO PRINCIPAL</a:t>
            </a:r>
            <a:endParaRPr lang="es-MX" dirty="0">
              <a:solidFill>
                <a:schemeClr val="accent1">
                  <a:lumMod val="50000"/>
                </a:schemeClr>
              </a:solidFill>
            </a:endParaRPr>
          </a:p>
        </p:txBody>
      </p:sp>
      <p:sp>
        <p:nvSpPr>
          <p:cNvPr id="3" name="2 Rectángulo"/>
          <p:cNvSpPr/>
          <p:nvPr/>
        </p:nvSpPr>
        <p:spPr>
          <a:xfrm>
            <a:off x="500063" y="857250"/>
            <a:ext cx="2500312" cy="428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i="1" dirty="0">
                <a:solidFill>
                  <a:schemeClr val="accent1">
                    <a:lumMod val="25000"/>
                  </a:schemeClr>
                </a:solidFill>
              </a:rPr>
              <a:t>Relato subordinado</a:t>
            </a:r>
            <a:endParaRPr lang="es-MX" i="1" dirty="0">
              <a:solidFill>
                <a:schemeClr val="accent1">
                  <a:lumMod val="25000"/>
                </a:schemeClr>
              </a:solidFill>
            </a:endParaRPr>
          </a:p>
        </p:txBody>
      </p:sp>
      <p:sp>
        <p:nvSpPr>
          <p:cNvPr id="4" name="3 Rectángulo"/>
          <p:cNvSpPr/>
          <p:nvPr/>
        </p:nvSpPr>
        <p:spPr>
          <a:xfrm>
            <a:off x="428625" y="2786063"/>
            <a:ext cx="2500313" cy="428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i="1" dirty="0">
                <a:solidFill>
                  <a:schemeClr val="accent1">
                    <a:lumMod val="25000"/>
                  </a:schemeClr>
                </a:solidFill>
              </a:rPr>
              <a:t>Relato derivado</a:t>
            </a:r>
            <a:endParaRPr lang="es-MX" i="1" dirty="0">
              <a:solidFill>
                <a:schemeClr val="accent1">
                  <a:lumMod val="25000"/>
                </a:schemeClr>
              </a:solidFill>
            </a:endParaRPr>
          </a:p>
        </p:txBody>
      </p:sp>
      <p:sp>
        <p:nvSpPr>
          <p:cNvPr id="5" name="4 Rectángulo"/>
          <p:cNvSpPr/>
          <p:nvPr/>
        </p:nvSpPr>
        <p:spPr>
          <a:xfrm>
            <a:off x="357188" y="4929188"/>
            <a:ext cx="2500312" cy="428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i="1" dirty="0">
                <a:solidFill>
                  <a:schemeClr val="accent1">
                    <a:lumMod val="25000"/>
                  </a:schemeClr>
                </a:solidFill>
              </a:rPr>
              <a:t>Relato accesorio</a:t>
            </a:r>
            <a:endParaRPr lang="es-MX" i="1" dirty="0">
              <a:solidFill>
                <a:schemeClr val="accent1">
                  <a:lumMod val="25000"/>
                </a:schemeClr>
              </a:solidFill>
            </a:endParaRPr>
          </a:p>
        </p:txBody>
      </p:sp>
      <p:sp>
        <p:nvSpPr>
          <p:cNvPr id="6" name="5 Rectángulo"/>
          <p:cNvSpPr/>
          <p:nvPr/>
        </p:nvSpPr>
        <p:spPr>
          <a:xfrm>
            <a:off x="3000375" y="857250"/>
            <a:ext cx="5786438" cy="1714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1600" dirty="0">
                <a:solidFill>
                  <a:schemeClr val="accent1">
                    <a:lumMod val="25000"/>
                  </a:schemeClr>
                </a:solidFill>
              </a:rPr>
              <a:t>Participan seres muy importantes del relato principal. Sus hechos difícilmente se diferencian de la secuencia general. Apenas se distingue la incoación independiente. Ésta es algo inherente al complejo cósmico al que pertenece la principal. Su inclusión no es indispensable; pero es muy congruente y resulta útil para entender el asunto nodal</a:t>
            </a:r>
            <a:endParaRPr lang="es-MX" sz="1600" dirty="0">
              <a:solidFill>
                <a:schemeClr val="accent1">
                  <a:lumMod val="25000"/>
                </a:schemeClr>
              </a:solidFill>
            </a:endParaRPr>
          </a:p>
        </p:txBody>
      </p:sp>
      <p:sp>
        <p:nvSpPr>
          <p:cNvPr id="7" name="6 Rectángulo"/>
          <p:cNvSpPr/>
          <p:nvPr/>
        </p:nvSpPr>
        <p:spPr>
          <a:xfrm>
            <a:off x="2928938" y="2786063"/>
            <a:ext cx="5786437" cy="1928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1600" dirty="0">
                <a:solidFill>
                  <a:schemeClr val="accent1">
                    <a:lumMod val="25000"/>
                  </a:schemeClr>
                </a:solidFill>
              </a:rPr>
              <a:t>Un personaje del mito, importante o no, participa en una aventura cuyos efectos se encauzan, en forma directa o indirecta, al tránsito milagroso del relato principal; pero la incoación particular del relato derivado es algo que atañe sólo a la especie del personaje. Con frecuencia este relato no es necesario o es fácilmente sustituible por  episodios equivalentes</a:t>
            </a:r>
            <a:endParaRPr lang="es-MX" sz="1600" dirty="0">
              <a:solidFill>
                <a:schemeClr val="accent1">
                  <a:lumMod val="25000"/>
                </a:schemeClr>
              </a:solidFill>
            </a:endParaRPr>
          </a:p>
        </p:txBody>
      </p:sp>
      <p:sp>
        <p:nvSpPr>
          <p:cNvPr id="8" name="7 Rectángulo"/>
          <p:cNvSpPr/>
          <p:nvPr/>
        </p:nvSpPr>
        <p:spPr>
          <a:xfrm>
            <a:off x="2857500" y="4929188"/>
            <a:ext cx="5786438" cy="1643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1600" dirty="0">
                <a:solidFill>
                  <a:schemeClr val="accent1">
                    <a:lumMod val="25000"/>
                  </a:schemeClr>
                </a:solidFill>
              </a:rPr>
              <a:t>Tiene por héroe a un personaje ajeno al relato principal; es casi siempre un personaje sin importancia que está allí más para aprovechar la narración mítica que para contribuir con sus aventuras al arribo al tránsito. La incoación atañe sólo a su especie. Su aventura es fútil, y en ella predomina el divertimento</a:t>
            </a:r>
            <a:endParaRPr lang="es-MX" sz="1600" dirty="0">
              <a:solidFill>
                <a:schemeClr val="accent1">
                  <a:lumMod val="25000"/>
                </a:schemeClr>
              </a:solidFill>
            </a:endParaRPr>
          </a:p>
        </p:txBody>
      </p:sp>
      <p:pic>
        <p:nvPicPr>
          <p:cNvPr id="8201" name="Picture 9" descr="C:\Users\Alfredo López Austin\Mis PPT\CV\Material fichas\Zopilote.jpg"/>
          <p:cNvPicPr>
            <a:picLocks noChangeAspect="1" noChangeArrowheads="1"/>
          </p:cNvPicPr>
          <p:nvPr/>
        </p:nvPicPr>
        <p:blipFill>
          <a:blip r:embed="rId2" cstate="print"/>
          <a:srcRect/>
          <a:stretch>
            <a:fillRect/>
          </a:stretch>
        </p:blipFill>
        <p:spPr bwMode="auto">
          <a:xfrm>
            <a:off x="500063" y="1344613"/>
            <a:ext cx="2428875" cy="1052512"/>
          </a:xfrm>
          <a:prstGeom prst="rect">
            <a:avLst/>
          </a:prstGeom>
          <a:noFill/>
          <a:ln w="9525">
            <a:noFill/>
            <a:miter lim="800000"/>
            <a:headEnd/>
            <a:tailEnd/>
          </a:ln>
        </p:spPr>
      </p:pic>
      <p:pic>
        <p:nvPicPr>
          <p:cNvPr id="8202" name="Picture 10" descr="C:\Users\Alfredo López Austin\Mis PPT\CV\Material fichas\Juicio.jpg"/>
          <p:cNvPicPr>
            <a:picLocks noChangeAspect="1" noChangeArrowheads="1"/>
          </p:cNvPicPr>
          <p:nvPr/>
        </p:nvPicPr>
        <p:blipFill>
          <a:blip r:embed="rId3" cstate="print"/>
          <a:srcRect/>
          <a:stretch>
            <a:fillRect/>
          </a:stretch>
        </p:blipFill>
        <p:spPr bwMode="auto">
          <a:xfrm>
            <a:off x="428625" y="3286125"/>
            <a:ext cx="2424113" cy="1109663"/>
          </a:xfrm>
          <a:prstGeom prst="rect">
            <a:avLst/>
          </a:prstGeom>
          <a:noFill/>
          <a:ln w="9525">
            <a:noFill/>
            <a:miter lim="800000"/>
            <a:headEnd/>
            <a:tailEnd/>
          </a:ln>
        </p:spPr>
      </p:pic>
      <p:pic>
        <p:nvPicPr>
          <p:cNvPr id="8203" name="Picture 11" descr="C:\Users\Alfredo López Austin\Mis PPT\CV\Material fichas\Alouata.jpg"/>
          <p:cNvPicPr>
            <a:picLocks noChangeAspect="1" noChangeArrowheads="1"/>
          </p:cNvPicPr>
          <p:nvPr/>
        </p:nvPicPr>
        <p:blipFill>
          <a:blip r:embed="rId4" cstate="print"/>
          <a:srcRect/>
          <a:stretch>
            <a:fillRect/>
          </a:stretch>
        </p:blipFill>
        <p:spPr bwMode="auto">
          <a:xfrm>
            <a:off x="1214438" y="5429250"/>
            <a:ext cx="1552575" cy="1154113"/>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625" y="428625"/>
            <a:ext cx="8215313"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800" dirty="0">
                <a:solidFill>
                  <a:schemeClr val="accent1">
                    <a:lumMod val="50000"/>
                  </a:schemeClr>
                </a:solidFill>
              </a:rPr>
              <a:t>En el relato mítico existen dos directrices diferentes, ambas muy importantes:</a:t>
            </a:r>
            <a:endParaRPr lang="es-MX" sz="2800" dirty="0">
              <a:solidFill>
                <a:schemeClr val="accent1">
                  <a:lumMod val="50000"/>
                </a:schemeClr>
              </a:solidFill>
            </a:endParaRPr>
          </a:p>
        </p:txBody>
      </p:sp>
      <p:sp>
        <p:nvSpPr>
          <p:cNvPr id="3" name="2 Rectángulo"/>
          <p:cNvSpPr/>
          <p:nvPr/>
        </p:nvSpPr>
        <p:spPr>
          <a:xfrm>
            <a:off x="539552" y="2076822"/>
            <a:ext cx="7929562" cy="2000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defRPr/>
            </a:pPr>
            <a:r>
              <a:rPr lang="es-ES" sz="3200" dirty="0"/>
              <a:t>    </a:t>
            </a:r>
            <a:r>
              <a:rPr lang="es-ES" sz="3200" dirty="0">
                <a:solidFill>
                  <a:schemeClr val="tx1"/>
                </a:solidFill>
              </a:rPr>
              <a:t>a. la exposición incoativa (elementos de </a:t>
            </a:r>
            <a:r>
              <a:rPr lang="es-ES" sz="3200" dirty="0" err="1">
                <a:solidFill>
                  <a:schemeClr val="tx1"/>
                </a:solidFill>
              </a:rPr>
              <a:t>nodalidad</a:t>
            </a:r>
            <a:r>
              <a:rPr lang="es-ES" sz="3200" dirty="0" smtClean="0">
                <a:solidFill>
                  <a:schemeClr val="tx1"/>
                </a:solidFill>
              </a:rPr>
              <a:t>)</a:t>
            </a:r>
          </a:p>
          <a:p>
            <a:pPr marL="342900" indent="-342900" algn="ctr">
              <a:defRPr/>
            </a:pPr>
            <a:endParaRPr lang="es-ES" sz="3200" dirty="0">
              <a:solidFill>
                <a:schemeClr val="tx1"/>
              </a:solidFill>
            </a:endParaRPr>
          </a:p>
          <a:p>
            <a:pPr marL="342900" indent="-342900" algn="ctr">
              <a:defRPr/>
            </a:pPr>
            <a:r>
              <a:rPr lang="es-ES" sz="3200" dirty="0">
                <a:solidFill>
                  <a:schemeClr val="tx1"/>
                </a:solidFill>
              </a:rPr>
              <a:t>b. el divertimento (aventuras divinas)</a:t>
            </a:r>
            <a:endParaRPr lang="es-MX" dirty="0">
              <a:solidFill>
                <a:schemeClr val="tx1"/>
              </a:solidFill>
            </a:endParaRPr>
          </a:p>
        </p:txBody>
      </p:sp>
      <p:sp>
        <p:nvSpPr>
          <p:cNvPr id="4" name="3 Rectángulo"/>
          <p:cNvSpPr/>
          <p:nvPr/>
        </p:nvSpPr>
        <p:spPr>
          <a:xfrm>
            <a:off x="571500" y="4429125"/>
            <a:ext cx="7786688" cy="178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800" dirty="0">
                <a:solidFill>
                  <a:schemeClr val="accent1">
                    <a:lumMod val="50000"/>
                  </a:schemeClr>
                </a:solidFill>
              </a:rPr>
              <a:t>En el relato debe mantenerse el equilibrio justo entre ambas</a:t>
            </a:r>
            <a:endParaRPr lang="es-MX" sz="2800" dirty="0">
              <a:solidFill>
                <a:schemeClr val="accent1">
                  <a:lumMod val="50000"/>
                </a:schemeClr>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625" y="1785938"/>
            <a:ext cx="3929063" cy="714375"/>
          </a:xfrm>
          <a:prstGeom prst="rect">
            <a:avLst/>
          </a:prstGeom>
          <a:solidFill>
            <a:schemeClr val="accent1"/>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1600" dirty="0">
                <a:solidFill>
                  <a:schemeClr val="accent1">
                    <a:lumMod val="25000"/>
                  </a:schemeClr>
                </a:solidFill>
              </a:rPr>
              <a:t>El mito-creencia está formado por elementos sumamente dispersos</a:t>
            </a:r>
            <a:endParaRPr lang="es-MX" sz="1600" dirty="0">
              <a:solidFill>
                <a:schemeClr val="accent1">
                  <a:lumMod val="25000"/>
                </a:schemeClr>
              </a:solidFill>
            </a:endParaRPr>
          </a:p>
        </p:txBody>
      </p:sp>
      <p:sp>
        <p:nvSpPr>
          <p:cNvPr id="3" name="2 Rectángulo"/>
          <p:cNvSpPr/>
          <p:nvPr/>
        </p:nvSpPr>
        <p:spPr>
          <a:xfrm>
            <a:off x="4786313" y="1785938"/>
            <a:ext cx="3929062" cy="714375"/>
          </a:xfrm>
          <a:prstGeom prst="rect">
            <a:avLst/>
          </a:prstGeom>
          <a:solidFill>
            <a:schemeClr val="accent1"/>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1600" dirty="0">
                <a:solidFill>
                  <a:schemeClr val="accent1">
                    <a:lumMod val="25000"/>
                  </a:schemeClr>
                </a:solidFill>
              </a:rPr>
              <a:t>El mito-narración tiene una existencia unitaria</a:t>
            </a:r>
            <a:endParaRPr lang="es-MX" sz="1600" dirty="0">
              <a:solidFill>
                <a:schemeClr val="accent1">
                  <a:lumMod val="25000"/>
                </a:schemeClr>
              </a:solidFill>
            </a:endParaRPr>
          </a:p>
        </p:txBody>
      </p:sp>
      <p:sp>
        <p:nvSpPr>
          <p:cNvPr id="4" name="3 Rectángulo"/>
          <p:cNvSpPr/>
          <p:nvPr/>
        </p:nvSpPr>
        <p:spPr>
          <a:xfrm>
            <a:off x="428625" y="2714625"/>
            <a:ext cx="3929063" cy="714375"/>
          </a:xfrm>
          <a:prstGeom prst="rect">
            <a:avLst/>
          </a:prstGeom>
          <a:solidFill>
            <a:schemeClr val="accent1"/>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1600" dirty="0">
                <a:solidFill>
                  <a:schemeClr val="accent1">
                    <a:lumMod val="25000"/>
                  </a:schemeClr>
                </a:solidFill>
              </a:rPr>
              <a:t>El mito-creencia está formado por elementos heterogéneos</a:t>
            </a:r>
            <a:endParaRPr lang="es-MX" sz="1600" dirty="0">
              <a:solidFill>
                <a:schemeClr val="accent1">
                  <a:lumMod val="25000"/>
                </a:schemeClr>
              </a:solidFill>
            </a:endParaRPr>
          </a:p>
        </p:txBody>
      </p:sp>
      <p:sp>
        <p:nvSpPr>
          <p:cNvPr id="5" name="4 Rectángulo"/>
          <p:cNvSpPr/>
          <p:nvPr/>
        </p:nvSpPr>
        <p:spPr>
          <a:xfrm>
            <a:off x="4786313" y="2714625"/>
            <a:ext cx="3929062" cy="714375"/>
          </a:xfrm>
          <a:prstGeom prst="rect">
            <a:avLst/>
          </a:prstGeom>
          <a:solidFill>
            <a:schemeClr val="accent1"/>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1600" dirty="0">
                <a:solidFill>
                  <a:schemeClr val="accent1">
                    <a:lumMod val="25000"/>
                  </a:schemeClr>
                </a:solidFill>
              </a:rPr>
              <a:t>El mito-narración tiene una integración básicamente textual</a:t>
            </a:r>
            <a:endParaRPr lang="es-MX" sz="1600" dirty="0">
              <a:solidFill>
                <a:schemeClr val="accent1">
                  <a:lumMod val="25000"/>
                </a:schemeClr>
              </a:solidFill>
            </a:endParaRPr>
          </a:p>
        </p:txBody>
      </p:sp>
      <p:sp>
        <p:nvSpPr>
          <p:cNvPr id="6" name="5 Rectángulo"/>
          <p:cNvSpPr/>
          <p:nvPr/>
        </p:nvSpPr>
        <p:spPr>
          <a:xfrm>
            <a:off x="428625" y="3714750"/>
            <a:ext cx="3929063" cy="714375"/>
          </a:xfrm>
          <a:prstGeom prst="rect">
            <a:avLst/>
          </a:prstGeom>
          <a:solidFill>
            <a:schemeClr val="accent1"/>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1600" dirty="0">
                <a:solidFill>
                  <a:schemeClr val="accent1">
                    <a:lumMod val="25000"/>
                  </a:schemeClr>
                </a:solidFill>
              </a:rPr>
              <a:t>Sus formas de expresión son múltiples: conjuros, íconos, dichos, cantos, chistes, adivinanzas, ritos, &amp;c</a:t>
            </a:r>
            <a:endParaRPr lang="es-MX" sz="1600" dirty="0">
              <a:solidFill>
                <a:schemeClr val="accent1">
                  <a:lumMod val="25000"/>
                </a:schemeClr>
              </a:solidFill>
            </a:endParaRPr>
          </a:p>
        </p:txBody>
      </p:sp>
      <p:sp>
        <p:nvSpPr>
          <p:cNvPr id="7" name="6 Rectángulo"/>
          <p:cNvSpPr/>
          <p:nvPr/>
        </p:nvSpPr>
        <p:spPr>
          <a:xfrm>
            <a:off x="4786313" y="3714750"/>
            <a:ext cx="3929062" cy="714375"/>
          </a:xfrm>
          <a:prstGeom prst="rect">
            <a:avLst/>
          </a:prstGeom>
          <a:solidFill>
            <a:schemeClr val="accent1"/>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1600" dirty="0">
                <a:solidFill>
                  <a:schemeClr val="accent1">
                    <a:lumMod val="25000"/>
                  </a:schemeClr>
                </a:solidFill>
              </a:rPr>
              <a:t>La expresión básica del mito-narración es el relato</a:t>
            </a:r>
            <a:endParaRPr lang="es-MX" sz="1600" dirty="0">
              <a:solidFill>
                <a:schemeClr val="accent1">
                  <a:lumMod val="25000"/>
                </a:schemeClr>
              </a:solidFill>
            </a:endParaRPr>
          </a:p>
        </p:txBody>
      </p:sp>
      <p:sp>
        <p:nvSpPr>
          <p:cNvPr id="8" name="7 Rectángulo"/>
          <p:cNvSpPr/>
          <p:nvPr/>
        </p:nvSpPr>
        <p:spPr>
          <a:xfrm>
            <a:off x="428625" y="4643438"/>
            <a:ext cx="3929063" cy="714375"/>
          </a:xfrm>
          <a:prstGeom prst="rect">
            <a:avLst/>
          </a:prstGeom>
          <a:solidFill>
            <a:schemeClr val="accent1"/>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1600" dirty="0">
                <a:solidFill>
                  <a:schemeClr val="accent1">
                    <a:lumMod val="25000"/>
                  </a:schemeClr>
                </a:solidFill>
              </a:rPr>
              <a:t>Los elementos del mito-creencia tienen entre sí una congruencia menor</a:t>
            </a:r>
            <a:endParaRPr lang="es-MX" sz="1600" dirty="0">
              <a:solidFill>
                <a:schemeClr val="accent1">
                  <a:lumMod val="25000"/>
                </a:schemeClr>
              </a:solidFill>
            </a:endParaRPr>
          </a:p>
        </p:txBody>
      </p:sp>
      <p:sp>
        <p:nvSpPr>
          <p:cNvPr id="9" name="8 Rectángulo"/>
          <p:cNvSpPr/>
          <p:nvPr/>
        </p:nvSpPr>
        <p:spPr>
          <a:xfrm>
            <a:off x="4786313" y="4643438"/>
            <a:ext cx="3929062" cy="714375"/>
          </a:xfrm>
          <a:prstGeom prst="rect">
            <a:avLst/>
          </a:prstGeom>
          <a:solidFill>
            <a:schemeClr val="accent1"/>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1600" dirty="0">
                <a:solidFill>
                  <a:schemeClr val="accent1">
                    <a:lumMod val="25000"/>
                  </a:schemeClr>
                </a:solidFill>
              </a:rPr>
              <a:t>Sus elementos tienen congruencia interna y mantienen vínculos entre las distintas expresiones del mismo tipo</a:t>
            </a:r>
            <a:endParaRPr lang="es-MX" sz="1600" dirty="0">
              <a:solidFill>
                <a:schemeClr val="accent1">
                  <a:lumMod val="25000"/>
                </a:schemeClr>
              </a:solidFill>
            </a:endParaRPr>
          </a:p>
        </p:txBody>
      </p:sp>
      <p:sp>
        <p:nvSpPr>
          <p:cNvPr id="10" name="9 Rectángulo"/>
          <p:cNvSpPr/>
          <p:nvPr/>
        </p:nvSpPr>
        <p:spPr>
          <a:xfrm>
            <a:off x="428625" y="5643563"/>
            <a:ext cx="3929063" cy="714375"/>
          </a:xfrm>
          <a:prstGeom prst="rect">
            <a:avLst/>
          </a:prstGeom>
          <a:solidFill>
            <a:schemeClr val="accent1"/>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1600" dirty="0">
                <a:solidFill>
                  <a:schemeClr val="accent1">
                    <a:lumMod val="25000"/>
                  </a:schemeClr>
                </a:solidFill>
              </a:rPr>
              <a:t>Las expresiones del mito-creencia están regidas por múltiples normatividades</a:t>
            </a:r>
            <a:endParaRPr lang="es-MX" sz="1600" dirty="0">
              <a:solidFill>
                <a:schemeClr val="accent1">
                  <a:lumMod val="25000"/>
                </a:schemeClr>
              </a:solidFill>
            </a:endParaRPr>
          </a:p>
        </p:txBody>
      </p:sp>
      <p:sp>
        <p:nvSpPr>
          <p:cNvPr id="11" name="10 Rectángulo"/>
          <p:cNvSpPr/>
          <p:nvPr/>
        </p:nvSpPr>
        <p:spPr>
          <a:xfrm>
            <a:off x="4786313" y="5643563"/>
            <a:ext cx="3929062" cy="714375"/>
          </a:xfrm>
          <a:prstGeom prst="rect">
            <a:avLst/>
          </a:prstGeom>
          <a:solidFill>
            <a:schemeClr val="accent1"/>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1600" dirty="0">
                <a:solidFill>
                  <a:schemeClr val="accent1">
                    <a:lumMod val="25000"/>
                  </a:schemeClr>
                </a:solidFill>
              </a:rPr>
              <a:t>Está regido por menos normatividades, entre las que destacan las de oralidad literaria</a:t>
            </a:r>
            <a:endParaRPr lang="es-MX" sz="1600" dirty="0">
              <a:solidFill>
                <a:schemeClr val="accent1">
                  <a:lumMod val="25000"/>
                </a:schemeClr>
              </a:solidFill>
            </a:endParaRPr>
          </a:p>
        </p:txBody>
      </p:sp>
      <p:sp>
        <p:nvSpPr>
          <p:cNvPr id="12" name="11 Rectángulo"/>
          <p:cNvSpPr/>
          <p:nvPr/>
        </p:nvSpPr>
        <p:spPr>
          <a:xfrm>
            <a:off x="395536" y="332656"/>
            <a:ext cx="8358187" cy="1224136"/>
          </a:xfrm>
          <a:prstGeom prst="rect">
            <a:avLst/>
          </a:prstGeom>
          <a:solidFill>
            <a:schemeClr val="accent1">
              <a:lumMod val="50000"/>
            </a:schemeClr>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600" b="1" dirty="0">
                <a:solidFill>
                  <a:schemeClr val="bg1"/>
                </a:solidFill>
              </a:rPr>
              <a:t>ALGUNAS DIFERENCIAS </a:t>
            </a:r>
            <a:r>
              <a:rPr lang="es-ES" sz="1600" b="1" dirty="0" smtClean="0">
                <a:solidFill>
                  <a:schemeClr val="bg1"/>
                </a:solidFill>
              </a:rPr>
              <a:t>ENTRE</a:t>
            </a:r>
          </a:p>
          <a:p>
            <a:pPr algn="ctr">
              <a:defRPr/>
            </a:pPr>
            <a:endParaRPr lang="es-ES" sz="1600" dirty="0">
              <a:solidFill>
                <a:schemeClr val="tx1"/>
              </a:solidFill>
            </a:endParaRPr>
          </a:p>
          <a:p>
            <a:pPr algn="ctr">
              <a:defRPr/>
            </a:pPr>
            <a:r>
              <a:rPr lang="es-ES" b="1" dirty="0">
                <a:solidFill>
                  <a:schemeClr val="bg1"/>
                </a:solidFill>
              </a:rPr>
              <a:t>MITO-CREENCIA</a:t>
            </a:r>
            <a:r>
              <a:rPr lang="es-ES" dirty="0">
                <a:solidFill>
                  <a:schemeClr val="accent1">
                    <a:lumMod val="25000"/>
                  </a:schemeClr>
                </a:solidFill>
              </a:rPr>
              <a:t>   </a:t>
            </a:r>
            <a:r>
              <a:rPr lang="es-ES" dirty="0">
                <a:solidFill>
                  <a:schemeClr val="tx1"/>
                </a:solidFill>
              </a:rPr>
              <a:t>                 </a:t>
            </a:r>
            <a:r>
              <a:rPr lang="es-ES" sz="1600" b="1" dirty="0" smtClean="0">
                <a:solidFill>
                  <a:schemeClr val="bg1"/>
                </a:solidFill>
              </a:rPr>
              <a:t>y</a:t>
            </a:r>
            <a:r>
              <a:rPr lang="es-ES" dirty="0" smtClean="0">
                <a:solidFill>
                  <a:schemeClr val="tx1"/>
                </a:solidFill>
              </a:rPr>
              <a:t>                  </a:t>
            </a:r>
            <a:r>
              <a:rPr lang="es-ES" b="1" dirty="0">
                <a:solidFill>
                  <a:schemeClr val="bg1"/>
                </a:solidFill>
              </a:rPr>
              <a:t>MITO-NARRACIÓN</a:t>
            </a:r>
            <a:endParaRPr lang="es-MX" b="1" dirty="0">
              <a:solidFill>
                <a:schemeClr val="bg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404664"/>
            <a:ext cx="8208912" cy="5976664"/>
          </a:xfrm>
          <a:prstGeom prst="rect">
            <a:avLst/>
          </a:prstGeom>
          <a:ln w="76200">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000" b="1" dirty="0" smtClean="0">
                <a:solidFill>
                  <a:schemeClr val="accent1">
                    <a:lumMod val="25000"/>
                  </a:schemeClr>
                </a:solidFill>
              </a:rPr>
              <a:t>¿Qué tan libre es la </a:t>
            </a:r>
            <a:r>
              <a:rPr lang="es-MX" sz="6000" b="1" dirty="0" err="1" smtClean="0">
                <a:solidFill>
                  <a:schemeClr val="accent1">
                    <a:lumMod val="25000"/>
                  </a:schemeClr>
                </a:solidFill>
              </a:rPr>
              <a:t>mitopoyesis</a:t>
            </a:r>
            <a:r>
              <a:rPr lang="es-MX" sz="6000" b="1" dirty="0" smtClean="0">
                <a:solidFill>
                  <a:schemeClr val="accent1">
                    <a:lumMod val="25000"/>
                  </a:schemeClr>
                </a:solidFill>
              </a:rPr>
              <a:t>?</a:t>
            </a:r>
            <a:endParaRPr lang="es-MX" sz="6000" b="1" dirty="0">
              <a:solidFill>
                <a:schemeClr val="accent1">
                  <a:lumMod val="25000"/>
                </a:schemeClr>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836712"/>
            <a:ext cx="7416824" cy="5184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accent1">
                    <a:lumMod val="50000"/>
                  </a:schemeClr>
                </a:solidFill>
              </a:rPr>
              <a:t>El problema del </a:t>
            </a:r>
            <a:r>
              <a:rPr lang="es-MX" sz="3600" b="1" dirty="0" err="1" smtClean="0">
                <a:solidFill>
                  <a:schemeClr val="accent1">
                    <a:lumMod val="50000"/>
                  </a:schemeClr>
                </a:solidFill>
              </a:rPr>
              <a:t>mitopoeta</a:t>
            </a:r>
            <a:endParaRPr lang="es-MX" sz="3600" b="1" dirty="0" smtClean="0">
              <a:solidFill>
                <a:schemeClr val="accent1">
                  <a:lumMod val="50000"/>
                </a:schemeClr>
              </a:solidFill>
            </a:endParaRPr>
          </a:p>
          <a:p>
            <a:pPr algn="ctr"/>
            <a:endParaRPr lang="es-MX" sz="3600" b="1" dirty="0" smtClean="0">
              <a:solidFill>
                <a:schemeClr val="accent1">
                  <a:lumMod val="50000"/>
                </a:schemeClr>
              </a:solidFill>
            </a:endParaRPr>
          </a:p>
          <a:p>
            <a:pPr algn="ctr"/>
            <a:r>
              <a:rPr lang="es-MX" sz="3600" b="1" dirty="0" smtClean="0">
                <a:solidFill>
                  <a:schemeClr val="accent1">
                    <a:lumMod val="50000"/>
                  </a:schemeClr>
                </a:solidFill>
              </a:rPr>
              <a:t>¿Individualidad o colectividad?</a:t>
            </a:r>
            <a:endParaRPr lang="es-MX" sz="3600" b="1" dirty="0">
              <a:solidFill>
                <a:schemeClr val="accent1">
                  <a:lumMod val="50000"/>
                </a:schemeClr>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lfredo López Austin\Mis PPT\Pictures\Imágenes autores\Heródoto de Halicarnaso [1].jpg"/>
          <p:cNvPicPr>
            <a:picLocks noChangeAspect="1" noChangeArrowheads="1"/>
          </p:cNvPicPr>
          <p:nvPr/>
        </p:nvPicPr>
        <p:blipFill>
          <a:blip r:embed="rId2" cstate="print"/>
          <a:srcRect/>
          <a:stretch>
            <a:fillRect/>
          </a:stretch>
        </p:blipFill>
        <p:spPr bwMode="auto">
          <a:xfrm>
            <a:off x="251520" y="332656"/>
            <a:ext cx="1872208" cy="2674136"/>
          </a:xfrm>
          <a:prstGeom prst="rect">
            <a:avLst/>
          </a:prstGeom>
          <a:noFill/>
        </p:spPr>
      </p:pic>
      <p:pic>
        <p:nvPicPr>
          <p:cNvPr id="1028" name="Picture 4" descr="C:\Users\Alfredo López Austin\Mis PPT\Pictures\Imágenes autores\Lévi-Strauss 8.jpg"/>
          <p:cNvPicPr>
            <a:picLocks noChangeAspect="1" noChangeArrowheads="1"/>
          </p:cNvPicPr>
          <p:nvPr/>
        </p:nvPicPr>
        <p:blipFill>
          <a:blip r:embed="rId3" cstate="print"/>
          <a:srcRect/>
          <a:stretch>
            <a:fillRect/>
          </a:stretch>
        </p:blipFill>
        <p:spPr bwMode="auto">
          <a:xfrm>
            <a:off x="5396782" y="332656"/>
            <a:ext cx="3285801" cy="2160240"/>
          </a:xfrm>
          <a:prstGeom prst="rect">
            <a:avLst/>
          </a:prstGeom>
          <a:noFill/>
        </p:spPr>
      </p:pic>
      <p:sp>
        <p:nvSpPr>
          <p:cNvPr id="4" name="3 Rectángulo"/>
          <p:cNvSpPr/>
          <p:nvPr/>
        </p:nvSpPr>
        <p:spPr>
          <a:xfrm>
            <a:off x="179512" y="3068960"/>
            <a:ext cx="4680520" cy="35283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dirty="0" smtClean="0">
                <a:solidFill>
                  <a:schemeClr val="tx1"/>
                </a:solidFill>
              </a:rPr>
              <a:t>“Y de dónde procedió cada uno de los dioses y si siempre existían todos, cuáles y quiénes, y  las imágenes, no lo habían sabido hasta un tiempo reciente y ayer, por decirlo en una palabra. Pues pienso que Homero y </a:t>
            </a:r>
            <a:r>
              <a:rPr lang="es-ES" sz="1400" dirty="0" err="1" smtClean="0">
                <a:solidFill>
                  <a:schemeClr val="tx1"/>
                </a:solidFill>
              </a:rPr>
              <a:t>Hesíodo</a:t>
            </a:r>
            <a:r>
              <a:rPr lang="es-ES" sz="1400" dirty="0" smtClean="0">
                <a:solidFill>
                  <a:schemeClr val="tx1"/>
                </a:solidFill>
              </a:rPr>
              <a:t> fueron cuatrocientos años mayores que yo en edad, y no más. Y son éstos quienes hicieron una teogonía para los griegos y quienes dieron las denominaciones a los dioses y distribuyeron tanto los honores como las atribuciones, y diseñaron las imágenes de los mismos. Y los poetas que se dicen haber existido antes de estos hombres, a mi parecer, existieron después.”</a:t>
            </a:r>
          </a:p>
          <a:p>
            <a:endParaRPr lang="es-ES" sz="1400" dirty="0" smtClean="0">
              <a:solidFill>
                <a:schemeClr val="tx1"/>
              </a:solidFill>
            </a:endParaRPr>
          </a:p>
          <a:p>
            <a:r>
              <a:rPr lang="es-ES" sz="1200" dirty="0" err="1" smtClean="0">
                <a:solidFill>
                  <a:schemeClr val="tx1"/>
                </a:solidFill>
              </a:rPr>
              <a:t>Heródoto</a:t>
            </a:r>
            <a:r>
              <a:rPr lang="es-ES" sz="1200" dirty="0" smtClean="0">
                <a:solidFill>
                  <a:schemeClr val="tx1"/>
                </a:solidFill>
              </a:rPr>
              <a:t>, </a:t>
            </a:r>
            <a:r>
              <a:rPr lang="es-ES" sz="1200" i="1" dirty="0" smtClean="0">
                <a:solidFill>
                  <a:schemeClr val="tx1"/>
                </a:solidFill>
              </a:rPr>
              <a:t>Historias,</a:t>
            </a:r>
            <a:r>
              <a:rPr lang="es-ES" sz="1200" dirty="0" smtClean="0">
                <a:solidFill>
                  <a:schemeClr val="tx1"/>
                </a:solidFill>
              </a:rPr>
              <a:t> Euterpe, 53, v. </a:t>
            </a:r>
            <a:r>
              <a:rPr lang="es-ES" sz="1200" cap="small" dirty="0" smtClean="0">
                <a:solidFill>
                  <a:schemeClr val="tx1"/>
                </a:solidFill>
              </a:rPr>
              <a:t>i</a:t>
            </a:r>
            <a:r>
              <a:rPr lang="es-ES" sz="1200" dirty="0" smtClean="0">
                <a:solidFill>
                  <a:schemeClr val="tx1"/>
                </a:solidFill>
              </a:rPr>
              <a:t>, p. 151:</a:t>
            </a:r>
            <a:endParaRPr lang="es-MX" sz="1200" dirty="0" smtClean="0">
              <a:solidFill>
                <a:schemeClr val="tx1"/>
              </a:solidFill>
            </a:endParaRPr>
          </a:p>
          <a:p>
            <a:endParaRPr lang="es-MX" sz="1400" dirty="0">
              <a:solidFill>
                <a:schemeClr val="tx1"/>
              </a:solidFill>
            </a:endParaRPr>
          </a:p>
        </p:txBody>
      </p:sp>
      <p:sp>
        <p:nvSpPr>
          <p:cNvPr id="5" name="4 Rectángulo"/>
          <p:cNvSpPr/>
          <p:nvPr/>
        </p:nvSpPr>
        <p:spPr>
          <a:xfrm>
            <a:off x="5148064" y="3140968"/>
            <a:ext cx="3528392" cy="2952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dirty="0" smtClean="0">
                <a:solidFill>
                  <a:schemeClr val="tx1"/>
                </a:solidFill>
              </a:rPr>
              <a:t>“…jamás existe texto original: todo mito es por naturaleza una traducción, tiene su origen en otro mito procedente de la población vecina pero extraña, o en un mito anterior de la misma población, o bien contemporáneo pero perteneciente a otra subdivisión social –clan, </a:t>
            </a:r>
            <a:r>
              <a:rPr lang="es-ES" sz="1400" dirty="0" err="1" smtClean="0">
                <a:solidFill>
                  <a:schemeClr val="tx1"/>
                </a:solidFill>
              </a:rPr>
              <a:t>subclán</a:t>
            </a:r>
            <a:r>
              <a:rPr lang="es-ES" sz="1400" dirty="0" smtClean="0">
                <a:solidFill>
                  <a:schemeClr val="tx1"/>
                </a:solidFill>
              </a:rPr>
              <a:t>, línea, familia, hermandad–, que un oyente procura deslindar traduciéndolo a su lenguaje personal o tribal, ya sea para apropiárselo, ya para desmentirlo, deformándolo siempre, pues.”</a:t>
            </a:r>
          </a:p>
          <a:p>
            <a:endParaRPr lang="es-ES" sz="1400" dirty="0" smtClean="0">
              <a:solidFill>
                <a:schemeClr val="tx1"/>
              </a:solidFill>
            </a:endParaRPr>
          </a:p>
          <a:p>
            <a:r>
              <a:rPr lang="es-ES" sz="1200" dirty="0" err="1" smtClean="0">
                <a:solidFill>
                  <a:schemeClr val="tx1"/>
                </a:solidFill>
              </a:rPr>
              <a:t>Lévy</a:t>
            </a:r>
            <a:r>
              <a:rPr lang="es-ES" sz="1200" dirty="0" smtClean="0">
                <a:solidFill>
                  <a:schemeClr val="tx1"/>
                </a:solidFill>
              </a:rPr>
              <a:t>-Strauss, </a:t>
            </a:r>
            <a:r>
              <a:rPr lang="es-ES" sz="1200" i="1" dirty="0" smtClean="0">
                <a:solidFill>
                  <a:schemeClr val="tx1"/>
                </a:solidFill>
              </a:rPr>
              <a:t>El hombre desnudo</a:t>
            </a:r>
            <a:endParaRPr lang="es-MX" sz="1200" dirty="0">
              <a:solidFill>
                <a:schemeClr val="tx1"/>
              </a:solidFill>
            </a:endParaRPr>
          </a:p>
        </p:txBody>
      </p:sp>
      <p:sp>
        <p:nvSpPr>
          <p:cNvPr id="6" name="5 Rectángulo"/>
          <p:cNvSpPr/>
          <p:nvPr/>
        </p:nvSpPr>
        <p:spPr>
          <a:xfrm>
            <a:off x="3563888" y="476672"/>
            <a:ext cx="187220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smtClean="0">
                <a:solidFill>
                  <a:schemeClr val="accent1">
                    <a:lumMod val="50000"/>
                  </a:schemeClr>
                </a:solidFill>
              </a:rPr>
              <a:t>Claude </a:t>
            </a:r>
            <a:r>
              <a:rPr lang="es-MX" sz="1200" b="1" dirty="0" err="1" smtClean="0">
                <a:solidFill>
                  <a:schemeClr val="accent1">
                    <a:lumMod val="50000"/>
                  </a:schemeClr>
                </a:solidFill>
              </a:rPr>
              <a:t>Lévi</a:t>
            </a:r>
            <a:r>
              <a:rPr lang="es-MX" sz="1200" b="1" dirty="0" smtClean="0">
                <a:solidFill>
                  <a:schemeClr val="accent1">
                    <a:lumMod val="50000"/>
                  </a:schemeClr>
                </a:solidFill>
              </a:rPr>
              <a:t>-Strauss</a:t>
            </a:r>
          </a:p>
          <a:p>
            <a:pPr algn="ctr"/>
            <a:r>
              <a:rPr lang="es-MX" sz="1200" b="1" dirty="0" smtClean="0">
                <a:solidFill>
                  <a:schemeClr val="accent1">
                    <a:lumMod val="50000"/>
                  </a:schemeClr>
                </a:solidFill>
              </a:rPr>
              <a:t>1908-2009</a:t>
            </a:r>
            <a:endParaRPr lang="es-MX" sz="1200" b="1" dirty="0">
              <a:solidFill>
                <a:schemeClr val="accent1">
                  <a:lumMod val="50000"/>
                </a:schemeClr>
              </a:solidFill>
            </a:endParaRPr>
          </a:p>
        </p:txBody>
      </p:sp>
      <p:sp>
        <p:nvSpPr>
          <p:cNvPr id="7" name="6 Rectángulo"/>
          <p:cNvSpPr/>
          <p:nvPr/>
        </p:nvSpPr>
        <p:spPr>
          <a:xfrm>
            <a:off x="2051720" y="2276872"/>
            <a:ext cx="2232248"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err="1" smtClean="0">
                <a:solidFill>
                  <a:schemeClr val="accent1">
                    <a:lumMod val="50000"/>
                  </a:schemeClr>
                </a:solidFill>
              </a:rPr>
              <a:t>Heródoto</a:t>
            </a:r>
            <a:r>
              <a:rPr lang="es-MX" sz="1200" b="1" dirty="0" smtClean="0">
                <a:solidFill>
                  <a:schemeClr val="accent1">
                    <a:lumMod val="50000"/>
                  </a:schemeClr>
                </a:solidFill>
              </a:rPr>
              <a:t> de </a:t>
            </a:r>
            <a:r>
              <a:rPr lang="es-MX" sz="1200" b="1" dirty="0" err="1" smtClean="0">
                <a:solidFill>
                  <a:schemeClr val="accent1">
                    <a:lumMod val="50000"/>
                  </a:schemeClr>
                </a:solidFill>
              </a:rPr>
              <a:t>Halicarnaso</a:t>
            </a:r>
            <a:endParaRPr lang="es-MX" sz="1200" b="1" dirty="0" smtClean="0">
              <a:solidFill>
                <a:schemeClr val="accent1">
                  <a:lumMod val="50000"/>
                </a:schemeClr>
              </a:solidFill>
            </a:endParaRPr>
          </a:p>
          <a:p>
            <a:pPr algn="ctr"/>
            <a:r>
              <a:rPr lang="es-MX" sz="1200" b="1" dirty="0" smtClean="0">
                <a:solidFill>
                  <a:schemeClr val="accent1">
                    <a:lumMod val="50000"/>
                  </a:schemeClr>
                </a:solidFill>
              </a:rPr>
              <a:t>Vivió entre 484 y 425 </a:t>
            </a:r>
            <a:r>
              <a:rPr lang="es-MX" sz="1200" b="1" dirty="0" err="1" smtClean="0">
                <a:solidFill>
                  <a:schemeClr val="accent1">
                    <a:lumMod val="50000"/>
                  </a:schemeClr>
                </a:solidFill>
              </a:rPr>
              <a:t>aC</a:t>
            </a:r>
            <a:endParaRPr lang="es-MX" sz="1200" b="1" dirty="0">
              <a:solidFill>
                <a:schemeClr val="accent1">
                  <a:lumMod val="50000"/>
                </a:schemeClr>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836712"/>
            <a:ext cx="7416824" cy="5184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accent1">
                    <a:lumMod val="25000"/>
                  </a:schemeClr>
                </a:solidFill>
              </a:rPr>
              <a:t>El problema de la imaginación creativa</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71500" y="428625"/>
            <a:ext cx="7929563" cy="1000125"/>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b="1" dirty="0"/>
              <a:t>NORMATIVIDAD PROPIA DEL MITO-NARRACIÓN QUE PRODUCE ALGUNAS DE SUS CARACTERÍSTICAS DE INDEPENDENCIA FRENTE AL MITO-CREENCIA</a:t>
            </a:r>
            <a:endParaRPr lang="es-MX" sz="1400" b="1" dirty="0"/>
          </a:p>
        </p:txBody>
      </p:sp>
      <p:sp>
        <p:nvSpPr>
          <p:cNvPr id="3" name="2 Elipse"/>
          <p:cNvSpPr/>
          <p:nvPr/>
        </p:nvSpPr>
        <p:spPr>
          <a:xfrm>
            <a:off x="785813" y="1928813"/>
            <a:ext cx="3071812" cy="1928812"/>
          </a:xfrm>
          <a:prstGeom prst="ellipse">
            <a:avLst/>
          </a:prstGeom>
          <a:solidFill>
            <a:schemeClr val="accent1"/>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solidFill>
                  <a:schemeClr val="accent1">
                    <a:lumMod val="25000"/>
                  </a:schemeClr>
                </a:solidFill>
              </a:rPr>
              <a:t>ACOTAMIENTO LINGÜÍSTICO</a:t>
            </a:r>
          </a:p>
          <a:p>
            <a:pPr algn="ctr">
              <a:defRPr/>
            </a:pPr>
            <a:r>
              <a:rPr lang="es-ES" sz="1200" b="1" dirty="0">
                <a:solidFill>
                  <a:schemeClr val="accent1">
                    <a:lumMod val="25000"/>
                  </a:schemeClr>
                </a:solidFill>
              </a:rPr>
              <a:t>(El mito-narración tiene limitaciones en cuanto al ámbito de descripción, pese a que la palabra es el vehículo privilegiado del pensamiento)</a:t>
            </a:r>
            <a:endParaRPr lang="es-MX" sz="1200" b="1" dirty="0">
              <a:solidFill>
                <a:schemeClr val="accent1">
                  <a:lumMod val="25000"/>
                </a:schemeClr>
              </a:solidFill>
            </a:endParaRPr>
          </a:p>
        </p:txBody>
      </p:sp>
      <p:sp>
        <p:nvSpPr>
          <p:cNvPr id="5" name="4 Elipse"/>
          <p:cNvSpPr/>
          <p:nvPr/>
        </p:nvSpPr>
        <p:spPr>
          <a:xfrm>
            <a:off x="2915816" y="4714875"/>
            <a:ext cx="3071813" cy="1928813"/>
          </a:xfrm>
          <a:prstGeom prst="ellipse">
            <a:avLst/>
          </a:prstGeom>
          <a:solidFill>
            <a:schemeClr val="accent1"/>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solidFill>
                  <a:schemeClr val="accent1">
                    <a:lumMod val="25000"/>
                  </a:schemeClr>
                </a:solidFill>
              </a:rPr>
              <a:t>ACOTAMIENTO SOCIAL</a:t>
            </a:r>
          </a:p>
          <a:p>
            <a:pPr algn="ctr">
              <a:defRPr/>
            </a:pPr>
            <a:r>
              <a:rPr lang="es-ES" sz="1200" b="1" dirty="0">
                <a:solidFill>
                  <a:schemeClr val="accent1">
                    <a:lumMod val="25000"/>
                  </a:schemeClr>
                </a:solidFill>
              </a:rPr>
              <a:t>(El mito-narración tiene que someterse a las condiciones normales de su expresión)</a:t>
            </a:r>
            <a:endParaRPr lang="es-MX" sz="1200" b="1" dirty="0">
              <a:solidFill>
                <a:schemeClr val="accent1">
                  <a:lumMod val="25000"/>
                </a:schemeClr>
              </a:solidFill>
            </a:endParaRPr>
          </a:p>
        </p:txBody>
      </p:sp>
      <p:sp>
        <p:nvSpPr>
          <p:cNvPr id="6" name="5 Elipse"/>
          <p:cNvSpPr/>
          <p:nvPr/>
        </p:nvSpPr>
        <p:spPr>
          <a:xfrm>
            <a:off x="4857750" y="1857375"/>
            <a:ext cx="3071813" cy="1928813"/>
          </a:xfrm>
          <a:prstGeom prst="ellipse">
            <a:avLst/>
          </a:prstGeom>
          <a:solidFill>
            <a:schemeClr val="accent1"/>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solidFill>
                  <a:schemeClr val="accent1">
                    <a:lumMod val="25000"/>
                  </a:schemeClr>
                </a:solidFill>
              </a:rPr>
              <a:t>ACOTAMIENTO LITERARIO</a:t>
            </a:r>
          </a:p>
          <a:p>
            <a:pPr algn="ctr">
              <a:defRPr/>
            </a:pPr>
            <a:r>
              <a:rPr lang="es-ES" sz="1200" b="1" dirty="0">
                <a:solidFill>
                  <a:schemeClr val="accent1">
                    <a:lumMod val="25000"/>
                  </a:schemeClr>
                </a:solidFill>
              </a:rPr>
              <a:t>(El mito-narración debe ajustarse a los dictados de un género socialmente aceptado)</a:t>
            </a:r>
            <a:endParaRPr lang="es-MX" sz="1200" b="1" dirty="0">
              <a:solidFill>
                <a:schemeClr val="accent1">
                  <a:lumMod val="25000"/>
                </a:schemeClr>
              </a:solidFill>
            </a:endParaRPr>
          </a:p>
        </p:txBody>
      </p:sp>
      <p:sp>
        <p:nvSpPr>
          <p:cNvPr id="7" name="6 Elipse"/>
          <p:cNvSpPr/>
          <p:nvPr/>
        </p:nvSpPr>
        <p:spPr>
          <a:xfrm>
            <a:off x="3635896" y="3500438"/>
            <a:ext cx="1643063" cy="928687"/>
          </a:xfrm>
          <a:prstGeom prst="ellipse">
            <a:avLst/>
          </a:prstGeom>
          <a:solidFill>
            <a:schemeClr val="accent1"/>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smtClean="0">
                <a:solidFill>
                  <a:schemeClr val="accent1">
                    <a:lumMod val="25000"/>
                  </a:schemeClr>
                </a:solidFill>
              </a:rPr>
              <a:t>MITO-NARRACIÓN</a:t>
            </a:r>
          </a:p>
          <a:p>
            <a:pPr algn="ctr">
              <a:defRPr/>
            </a:pPr>
            <a:endParaRPr lang="es-MX" sz="800" b="1" dirty="0">
              <a:solidFill>
                <a:schemeClr val="accent1">
                  <a:lumMod val="25000"/>
                </a:schemeClr>
              </a:solidFill>
            </a:endParaRPr>
          </a:p>
        </p:txBody>
      </p:sp>
      <p:sp>
        <p:nvSpPr>
          <p:cNvPr id="9" name="8 Flecha derecha"/>
          <p:cNvSpPr/>
          <p:nvPr/>
        </p:nvSpPr>
        <p:spPr>
          <a:xfrm rot="16200000">
            <a:off x="4105374" y="4399683"/>
            <a:ext cx="642938" cy="285750"/>
          </a:xfrm>
          <a:prstGeom prst="rightArrow">
            <a:avLst/>
          </a:prstGeom>
          <a:solidFill>
            <a:schemeClr val="bg1"/>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0" name="9 Flecha derecha"/>
          <p:cNvSpPr/>
          <p:nvPr/>
        </p:nvSpPr>
        <p:spPr>
          <a:xfrm rot="1973508">
            <a:off x="3325044" y="3515087"/>
            <a:ext cx="666596" cy="285750"/>
          </a:xfrm>
          <a:prstGeom prst="rightArrow">
            <a:avLst/>
          </a:prstGeom>
          <a:solidFill>
            <a:schemeClr val="bg1"/>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1" name="10 Flecha derecha"/>
          <p:cNvSpPr/>
          <p:nvPr/>
        </p:nvSpPr>
        <p:spPr>
          <a:xfrm rot="9485278">
            <a:off x="4963325" y="3584934"/>
            <a:ext cx="712928" cy="285750"/>
          </a:xfrm>
          <a:prstGeom prst="rightArrow">
            <a:avLst/>
          </a:prstGeom>
          <a:solidFill>
            <a:schemeClr val="bg1"/>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470521"/>
            <a:ext cx="5500688" cy="806351"/>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chemeClr val="accent1">
                    <a:lumMod val="25000"/>
                  </a:schemeClr>
                </a:solidFill>
              </a:rPr>
              <a:t>1. La prosopopeya primaria</a:t>
            </a:r>
            <a:endParaRPr lang="es-MX" dirty="0">
              <a:solidFill>
                <a:schemeClr val="accent1">
                  <a:lumMod val="25000"/>
                </a:schemeClr>
              </a:solidFill>
            </a:endParaRPr>
          </a:p>
        </p:txBody>
      </p:sp>
      <p:sp>
        <p:nvSpPr>
          <p:cNvPr id="3" name="2 Rectángulo"/>
          <p:cNvSpPr/>
          <p:nvPr/>
        </p:nvSpPr>
        <p:spPr>
          <a:xfrm>
            <a:off x="1115616" y="2416324"/>
            <a:ext cx="5500687" cy="796652"/>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chemeClr val="accent1">
                    <a:lumMod val="25000"/>
                  </a:schemeClr>
                </a:solidFill>
              </a:rPr>
              <a:t>2. La fusión de regularidades sociales y naturales</a:t>
            </a:r>
            <a:endParaRPr lang="es-MX" dirty="0">
              <a:solidFill>
                <a:schemeClr val="accent1">
                  <a:lumMod val="25000"/>
                </a:schemeClr>
              </a:solidFill>
            </a:endParaRPr>
          </a:p>
        </p:txBody>
      </p:sp>
      <p:sp>
        <p:nvSpPr>
          <p:cNvPr id="4" name="3 Rectángulo"/>
          <p:cNvSpPr/>
          <p:nvPr/>
        </p:nvSpPr>
        <p:spPr>
          <a:xfrm>
            <a:off x="1763688" y="3362126"/>
            <a:ext cx="5500688" cy="786954"/>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chemeClr val="accent1">
                    <a:lumMod val="25000"/>
                  </a:schemeClr>
                </a:solidFill>
              </a:rPr>
              <a:t>3. La vinculación a partir de criterios sociales de pertenencia, distribución y jerarquía</a:t>
            </a:r>
            <a:endParaRPr lang="es-MX" dirty="0">
              <a:solidFill>
                <a:schemeClr val="accent1">
                  <a:lumMod val="25000"/>
                </a:schemeClr>
              </a:solidFill>
            </a:endParaRPr>
          </a:p>
        </p:txBody>
      </p:sp>
      <p:sp>
        <p:nvSpPr>
          <p:cNvPr id="5" name="4 Rectángulo"/>
          <p:cNvSpPr/>
          <p:nvPr/>
        </p:nvSpPr>
        <p:spPr>
          <a:xfrm>
            <a:off x="2339752" y="4293096"/>
            <a:ext cx="5500687" cy="777255"/>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chemeClr val="accent1">
                    <a:lumMod val="25000"/>
                  </a:schemeClr>
                </a:solidFill>
              </a:rPr>
              <a:t>4. La concepción de un mundo imperceptible fuertemente activo</a:t>
            </a:r>
            <a:endParaRPr lang="es-MX" dirty="0">
              <a:solidFill>
                <a:schemeClr val="accent1">
                  <a:lumMod val="25000"/>
                </a:schemeClr>
              </a:solidFill>
            </a:endParaRPr>
          </a:p>
        </p:txBody>
      </p:sp>
      <p:sp>
        <p:nvSpPr>
          <p:cNvPr id="6" name="5 Rectángulo"/>
          <p:cNvSpPr/>
          <p:nvPr/>
        </p:nvSpPr>
        <p:spPr>
          <a:xfrm>
            <a:off x="2915816" y="5229200"/>
            <a:ext cx="5500687" cy="839565"/>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chemeClr val="accent1">
                    <a:lumMod val="25000"/>
                  </a:schemeClr>
                </a:solidFill>
              </a:rPr>
              <a:t>5. La idea de que la parte imperceptible de los seres conserva la impresión del tiempo original</a:t>
            </a:r>
            <a:endParaRPr lang="es-MX" dirty="0">
              <a:solidFill>
                <a:schemeClr val="accent1">
                  <a:lumMod val="25000"/>
                </a:schemeClr>
              </a:solidFill>
            </a:endParaRPr>
          </a:p>
        </p:txBody>
      </p:sp>
      <p:sp>
        <p:nvSpPr>
          <p:cNvPr id="7" name="6 Rectángulo"/>
          <p:cNvSpPr/>
          <p:nvPr/>
        </p:nvSpPr>
        <p:spPr>
          <a:xfrm>
            <a:off x="1259632" y="836712"/>
            <a:ext cx="6408712" cy="285750"/>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600" b="1" dirty="0">
                <a:solidFill>
                  <a:schemeClr val="bg1"/>
                </a:solidFill>
              </a:rPr>
              <a:t>PROCESOS DE FORMACIÓN DE LAS AVENTURAS MÍTICAS</a:t>
            </a:r>
            <a:endParaRPr lang="es-MX" sz="1600" b="1" dirty="0">
              <a:solidFill>
                <a:schemeClr val="bg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786063" y="2786063"/>
            <a:ext cx="3786187" cy="928687"/>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b="1" dirty="0">
                <a:solidFill>
                  <a:schemeClr val="bg1"/>
                </a:solidFill>
              </a:rPr>
              <a:t>FORMACIÓN DE UN MITO</a:t>
            </a:r>
            <a:endParaRPr lang="es-MX" b="1" dirty="0">
              <a:solidFill>
                <a:schemeClr val="bg1"/>
              </a:solidFill>
            </a:endParaRPr>
          </a:p>
        </p:txBody>
      </p:sp>
      <p:sp>
        <p:nvSpPr>
          <p:cNvPr id="3" name="2 Elipse"/>
          <p:cNvSpPr/>
          <p:nvPr/>
        </p:nvSpPr>
        <p:spPr>
          <a:xfrm>
            <a:off x="2071688" y="4714875"/>
            <a:ext cx="2357437" cy="1500188"/>
          </a:xfrm>
          <a:prstGeom prst="ellips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chemeClr val="accent1">
                    <a:lumMod val="25000"/>
                  </a:schemeClr>
                </a:solidFill>
              </a:rPr>
              <a:t>Personajes que poseen atributos previos</a:t>
            </a:r>
            <a:endParaRPr lang="es-MX" dirty="0">
              <a:solidFill>
                <a:schemeClr val="accent1">
                  <a:lumMod val="25000"/>
                </a:schemeClr>
              </a:solidFill>
            </a:endParaRPr>
          </a:p>
        </p:txBody>
      </p:sp>
      <p:sp>
        <p:nvSpPr>
          <p:cNvPr id="4" name="3 Elipse"/>
          <p:cNvSpPr/>
          <p:nvPr/>
        </p:nvSpPr>
        <p:spPr>
          <a:xfrm>
            <a:off x="214313" y="3000375"/>
            <a:ext cx="2071687" cy="1071563"/>
          </a:xfrm>
          <a:prstGeom prst="ellips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chemeClr val="accent1">
                    <a:lumMod val="25000"/>
                  </a:schemeClr>
                </a:solidFill>
              </a:rPr>
              <a:t>Rigidez de los cursos naturales</a:t>
            </a:r>
            <a:endParaRPr lang="es-MX" dirty="0">
              <a:solidFill>
                <a:schemeClr val="accent1">
                  <a:lumMod val="25000"/>
                </a:schemeClr>
              </a:solidFill>
            </a:endParaRPr>
          </a:p>
        </p:txBody>
      </p:sp>
      <p:sp>
        <p:nvSpPr>
          <p:cNvPr id="5" name="4 Elipse"/>
          <p:cNvSpPr/>
          <p:nvPr/>
        </p:nvSpPr>
        <p:spPr>
          <a:xfrm>
            <a:off x="642938" y="1214438"/>
            <a:ext cx="2500312" cy="1000125"/>
          </a:xfrm>
          <a:prstGeom prst="ellips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chemeClr val="accent1">
                    <a:lumMod val="25000"/>
                  </a:schemeClr>
                </a:solidFill>
              </a:rPr>
              <a:t>Lógica de las clasificaciones</a:t>
            </a:r>
            <a:endParaRPr lang="es-MX" dirty="0">
              <a:solidFill>
                <a:schemeClr val="accent1">
                  <a:lumMod val="25000"/>
                </a:schemeClr>
              </a:solidFill>
            </a:endParaRPr>
          </a:p>
        </p:txBody>
      </p:sp>
      <p:sp>
        <p:nvSpPr>
          <p:cNvPr id="6" name="5 Elipse"/>
          <p:cNvSpPr/>
          <p:nvPr/>
        </p:nvSpPr>
        <p:spPr>
          <a:xfrm>
            <a:off x="3635896" y="214313"/>
            <a:ext cx="2143125" cy="1071562"/>
          </a:xfrm>
          <a:prstGeom prst="ellips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chemeClr val="accent1">
                    <a:lumMod val="25000"/>
                  </a:schemeClr>
                </a:solidFill>
              </a:rPr>
              <a:t>Realidades de los procesos</a:t>
            </a:r>
            <a:endParaRPr lang="es-MX" dirty="0">
              <a:solidFill>
                <a:schemeClr val="accent1">
                  <a:lumMod val="25000"/>
                </a:schemeClr>
              </a:solidFill>
            </a:endParaRPr>
          </a:p>
        </p:txBody>
      </p:sp>
      <p:sp>
        <p:nvSpPr>
          <p:cNvPr id="7" name="6 Elipse"/>
          <p:cNvSpPr/>
          <p:nvPr/>
        </p:nvSpPr>
        <p:spPr>
          <a:xfrm>
            <a:off x="6429375" y="1214438"/>
            <a:ext cx="2500313" cy="1714500"/>
          </a:xfrm>
          <a:prstGeom prst="ellips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chemeClr val="accent1">
                    <a:lumMod val="25000"/>
                  </a:schemeClr>
                </a:solidFill>
              </a:rPr>
              <a:t>Orden de las proyecciones de lo social en lo natural o en lo imaginario</a:t>
            </a:r>
            <a:endParaRPr lang="es-MX" dirty="0">
              <a:solidFill>
                <a:schemeClr val="accent1">
                  <a:lumMod val="25000"/>
                </a:schemeClr>
              </a:solidFill>
            </a:endParaRPr>
          </a:p>
        </p:txBody>
      </p:sp>
      <p:sp>
        <p:nvSpPr>
          <p:cNvPr id="8" name="7 Elipse"/>
          <p:cNvSpPr/>
          <p:nvPr/>
        </p:nvSpPr>
        <p:spPr>
          <a:xfrm>
            <a:off x="6072188" y="4357688"/>
            <a:ext cx="2286000" cy="1714500"/>
          </a:xfrm>
          <a:prstGeom prst="ellips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600" dirty="0">
                <a:solidFill>
                  <a:schemeClr val="accent1">
                    <a:lumMod val="25000"/>
                  </a:schemeClr>
                </a:solidFill>
              </a:rPr>
              <a:t>Historias que tienen sus propios cánones de formación</a:t>
            </a:r>
            <a:endParaRPr lang="es-MX" sz="1600" dirty="0">
              <a:solidFill>
                <a:schemeClr val="accent1">
                  <a:lumMod val="25000"/>
                </a:schemeClr>
              </a:solidFill>
            </a:endParaRPr>
          </a:p>
        </p:txBody>
      </p:sp>
      <p:sp>
        <p:nvSpPr>
          <p:cNvPr id="9" name="8 Flecha derecha"/>
          <p:cNvSpPr/>
          <p:nvPr/>
        </p:nvSpPr>
        <p:spPr>
          <a:xfrm>
            <a:off x="2286000" y="3214688"/>
            <a:ext cx="500063" cy="357187"/>
          </a:xfrm>
          <a:prstGeom prst="rightArrow">
            <a:avLst/>
          </a:prstGeom>
          <a:solidFill>
            <a:schemeClr val="bg1"/>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b="1" dirty="0"/>
          </a:p>
        </p:txBody>
      </p:sp>
      <p:sp>
        <p:nvSpPr>
          <p:cNvPr id="10" name="9 Flecha derecha"/>
          <p:cNvSpPr/>
          <p:nvPr/>
        </p:nvSpPr>
        <p:spPr>
          <a:xfrm rot="2348756">
            <a:off x="2855570" y="2221666"/>
            <a:ext cx="995307" cy="357188"/>
          </a:xfrm>
          <a:prstGeom prst="rightArrow">
            <a:avLst/>
          </a:prstGeom>
          <a:solidFill>
            <a:schemeClr val="bg1"/>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1" name="10 Flecha derecha"/>
          <p:cNvSpPr/>
          <p:nvPr/>
        </p:nvSpPr>
        <p:spPr>
          <a:xfrm rot="5400000">
            <a:off x="4039071" y="1853730"/>
            <a:ext cx="1351609" cy="358775"/>
          </a:xfrm>
          <a:prstGeom prst="rightArrow">
            <a:avLst/>
          </a:prstGeom>
          <a:solidFill>
            <a:schemeClr val="bg1"/>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2" name="11 Flecha derecha"/>
          <p:cNvSpPr/>
          <p:nvPr/>
        </p:nvSpPr>
        <p:spPr>
          <a:xfrm rot="9049115">
            <a:off x="5648609" y="2312373"/>
            <a:ext cx="815835" cy="357187"/>
          </a:xfrm>
          <a:prstGeom prst="rightArrow">
            <a:avLst/>
          </a:prstGeom>
          <a:solidFill>
            <a:schemeClr val="bg1"/>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3" name="12 Flecha derecha"/>
          <p:cNvSpPr/>
          <p:nvPr/>
        </p:nvSpPr>
        <p:spPr>
          <a:xfrm rot="14222832">
            <a:off x="5615968" y="3991383"/>
            <a:ext cx="972036" cy="357187"/>
          </a:xfrm>
          <a:prstGeom prst="rightArrow">
            <a:avLst/>
          </a:prstGeom>
          <a:solidFill>
            <a:schemeClr val="bg1"/>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4" name="13 Flecha derecha"/>
          <p:cNvSpPr/>
          <p:nvPr/>
        </p:nvSpPr>
        <p:spPr>
          <a:xfrm rot="17145209">
            <a:off x="3157218" y="4054227"/>
            <a:ext cx="922314" cy="357187"/>
          </a:xfrm>
          <a:prstGeom prst="rightArrow">
            <a:avLst/>
          </a:prstGeom>
          <a:solidFill>
            <a:schemeClr val="bg1"/>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50" y="700112"/>
            <a:ext cx="8501063" cy="928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200" dirty="0" smtClean="0">
                <a:solidFill>
                  <a:schemeClr val="tx1"/>
                </a:solidFill>
              </a:rPr>
              <a:t>Los personajes </a:t>
            </a:r>
            <a:r>
              <a:rPr lang="es-ES" sz="2200" dirty="0">
                <a:solidFill>
                  <a:schemeClr val="tx1"/>
                </a:solidFill>
              </a:rPr>
              <a:t>bien caracterizados y </a:t>
            </a:r>
            <a:r>
              <a:rPr lang="es-ES" sz="2200" dirty="0" smtClean="0">
                <a:solidFill>
                  <a:schemeClr val="tx1"/>
                </a:solidFill>
              </a:rPr>
              <a:t>las aventuras </a:t>
            </a:r>
            <a:r>
              <a:rPr lang="es-ES" sz="2200" dirty="0">
                <a:solidFill>
                  <a:schemeClr val="tx1"/>
                </a:solidFill>
              </a:rPr>
              <a:t>prestigiosas se intercambian en distintos géneros de la literatura </a:t>
            </a:r>
            <a:r>
              <a:rPr lang="es-ES" sz="2200" dirty="0" smtClean="0">
                <a:solidFill>
                  <a:schemeClr val="tx1"/>
                </a:solidFill>
              </a:rPr>
              <a:t>popular</a:t>
            </a:r>
            <a:r>
              <a:rPr lang="es-ES" sz="2400" dirty="0" smtClean="0">
                <a:solidFill>
                  <a:schemeClr val="tx1"/>
                </a:solidFill>
              </a:rPr>
              <a:t>.</a:t>
            </a:r>
            <a:endParaRPr lang="es-MX" sz="2400" dirty="0">
              <a:solidFill>
                <a:schemeClr val="tx1"/>
              </a:solidFill>
            </a:endParaRPr>
          </a:p>
        </p:txBody>
      </p:sp>
      <p:sp>
        <p:nvSpPr>
          <p:cNvPr id="3" name="2 Rectángulo"/>
          <p:cNvSpPr/>
          <p:nvPr/>
        </p:nvSpPr>
        <p:spPr>
          <a:xfrm>
            <a:off x="395536" y="1484784"/>
            <a:ext cx="8501063" cy="642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200" dirty="0" smtClean="0">
                <a:solidFill>
                  <a:schemeClr val="tx1"/>
                </a:solidFill>
              </a:rPr>
              <a:t>Sin </a:t>
            </a:r>
            <a:r>
              <a:rPr lang="es-ES" sz="2200" dirty="0">
                <a:solidFill>
                  <a:schemeClr val="tx1"/>
                </a:solidFill>
              </a:rPr>
              <a:t>embargo, como los propósitos del relato varían en</a:t>
            </a:r>
            <a:endParaRPr lang="es-MX" sz="2200" dirty="0">
              <a:solidFill>
                <a:schemeClr val="tx1"/>
              </a:solidFill>
            </a:endParaRPr>
          </a:p>
        </p:txBody>
      </p:sp>
      <p:sp>
        <p:nvSpPr>
          <p:cNvPr id="4" name="3 Rectángulo"/>
          <p:cNvSpPr/>
          <p:nvPr/>
        </p:nvSpPr>
        <p:spPr>
          <a:xfrm>
            <a:off x="928688" y="2357438"/>
            <a:ext cx="2214562" cy="50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200" b="1" dirty="0">
                <a:solidFill>
                  <a:schemeClr val="accent1">
                    <a:lumMod val="25000"/>
                  </a:schemeClr>
                </a:solidFill>
              </a:rPr>
              <a:t>el chiste</a:t>
            </a:r>
            <a:endParaRPr lang="es-MX" sz="3200" b="1" dirty="0">
              <a:solidFill>
                <a:schemeClr val="accent1">
                  <a:lumMod val="25000"/>
                </a:schemeClr>
              </a:solidFill>
            </a:endParaRPr>
          </a:p>
        </p:txBody>
      </p:sp>
      <p:sp>
        <p:nvSpPr>
          <p:cNvPr id="6" name="5 Rectángulo"/>
          <p:cNvSpPr/>
          <p:nvPr/>
        </p:nvSpPr>
        <p:spPr>
          <a:xfrm>
            <a:off x="285750" y="3357563"/>
            <a:ext cx="2214563" cy="50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200" b="1" dirty="0">
                <a:solidFill>
                  <a:schemeClr val="accent1">
                    <a:lumMod val="25000"/>
                  </a:schemeClr>
                </a:solidFill>
              </a:rPr>
              <a:t>la paremia</a:t>
            </a:r>
            <a:endParaRPr lang="es-MX" sz="3200" b="1" dirty="0">
              <a:solidFill>
                <a:schemeClr val="accent1">
                  <a:lumMod val="25000"/>
                </a:schemeClr>
              </a:solidFill>
            </a:endParaRPr>
          </a:p>
        </p:txBody>
      </p:sp>
      <p:sp>
        <p:nvSpPr>
          <p:cNvPr id="7" name="6 Rectángulo"/>
          <p:cNvSpPr/>
          <p:nvPr/>
        </p:nvSpPr>
        <p:spPr>
          <a:xfrm>
            <a:off x="3500438" y="4071938"/>
            <a:ext cx="2214562" cy="50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200" b="1" dirty="0">
                <a:solidFill>
                  <a:schemeClr val="accent1">
                    <a:lumMod val="25000"/>
                  </a:schemeClr>
                </a:solidFill>
              </a:rPr>
              <a:t>la fábula</a:t>
            </a:r>
            <a:endParaRPr lang="es-MX" sz="3200" b="1" dirty="0">
              <a:solidFill>
                <a:schemeClr val="accent1">
                  <a:lumMod val="25000"/>
                </a:schemeClr>
              </a:solidFill>
            </a:endParaRPr>
          </a:p>
        </p:txBody>
      </p:sp>
      <p:sp>
        <p:nvSpPr>
          <p:cNvPr id="8" name="7 Rectángulo"/>
          <p:cNvSpPr/>
          <p:nvPr/>
        </p:nvSpPr>
        <p:spPr>
          <a:xfrm>
            <a:off x="6286500" y="3286125"/>
            <a:ext cx="2214563"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200" b="1" dirty="0">
                <a:solidFill>
                  <a:schemeClr val="accent1">
                    <a:lumMod val="25000"/>
                  </a:schemeClr>
                </a:solidFill>
              </a:rPr>
              <a:t>la leyenda</a:t>
            </a:r>
            <a:endParaRPr lang="es-MX" sz="3200" b="1" dirty="0">
              <a:solidFill>
                <a:schemeClr val="accent1">
                  <a:lumMod val="25000"/>
                </a:schemeClr>
              </a:solidFill>
            </a:endParaRPr>
          </a:p>
        </p:txBody>
      </p:sp>
      <p:sp>
        <p:nvSpPr>
          <p:cNvPr id="9" name="8 Rectángulo"/>
          <p:cNvSpPr/>
          <p:nvPr/>
        </p:nvSpPr>
        <p:spPr>
          <a:xfrm>
            <a:off x="3059832" y="2928938"/>
            <a:ext cx="2724894" cy="50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200" b="1" dirty="0">
                <a:solidFill>
                  <a:schemeClr val="accent1">
                    <a:lumMod val="25000"/>
                  </a:schemeClr>
                </a:solidFill>
              </a:rPr>
              <a:t>la adivinanza</a:t>
            </a:r>
            <a:endParaRPr lang="es-MX" sz="3200" b="1" dirty="0">
              <a:solidFill>
                <a:schemeClr val="accent1">
                  <a:lumMod val="25000"/>
                </a:schemeClr>
              </a:solidFill>
            </a:endParaRPr>
          </a:p>
        </p:txBody>
      </p:sp>
      <p:sp>
        <p:nvSpPr>
          <p:cNvPr id="10" name="9 Rectángulo"/>
          <p:cNvSpPr/>
          <p:nvPr/>
        </p:nvSpPr>
        <p:spPr>
          <a:xfrm>
            <a:off x="6357938" y="2428875"/>
            <a:ext cx="2214562"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200" b="1" dirty="0">
                <a:solidFill>
                  <a:schemeClr val="accent1">
                    <a:lumMod val="25000"/>
                  </a:schemeClr>
                </a:solidFill>
              </a:rPr>
              <a:t>el mito</a:t>
            </a:r>
            <a:endParaRPr lang="es-MX" sz="3200" b="1" dirty="0">
              <a:solidFill>
                <a:schemeClr val="accent1">
                  <a:lumMod val="25000"/>
                </a:schemeClr>
              </a:solidFill>
            </a:endParaRPr>
          </a:p>
        </p:txBody>
      </p:sp>
      <p:sp>
        <p:nvSpPr>
          <p:cNvPr id="11" name="10 Rectángulo"/>
          <p:cNvSpPr/>
          <p:nvPr/>
        </p:nvSpPr>
        <p:spPr>
          <a:xfrm>
            <a:off x="357188" y="4786313"/>
            <a:ext cx="8429625" cy="12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200" dirty="0">
                <a:solidFill>
                  <a:schemeClr val="tx1"/>
                </a:solidFill>
              </a:rPr>
              <a:t>cambian las estructuras de los relatos, los acentos en personajes o episodios, los registros lingüísticos y las oportunidades sociales de narración. </a:t>
            </a:r>
            <a:endParaRPr lang="es-MX" sz="2200" dirty="0">
              <a:solidFill>
                <a:schemeClr val="tx1"/>
              </a:solidFill>
            </a:endParaRPr>
          </a:p>
        </p:txBody>
      </p:sp>
      <p:sp>
        <p:nvSpPr>
          <p:cNvPr id="12" name="11 Rectángulo"/>
          <p:cNvSpPr/>
          <p:nvPr/>
        </p:nvSpPr>
        <p:spPr>
          <a:xfrm>
            <a:off x="6372200" y="3861048"/>
            <a:ext cx="1872208"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solidFill>
                  <a:schemeClr val="accent1">
                    <a:lumMod val="25000"/>
                  </a:schemeClr>
                </a:solidFill>
              </a:rPr>
              <a:t>&amp;c</a:t>
            </a:r>
            <a:endParaRPr lang="es-MX" sz="3200" b="1" dirty="0">
              <a:solidFill>
                <a:schemeClr val="accent1">
                  <a:lumMod val="25000"/>
                </a:schemeClr>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404664"/>
            <a:ext cx="8208912" cy="5976664"/>
          </a:xfrm>
          <a:prstGeom prst="rect">
            <a:avLst/>
          </a:prstGeom>
          <a:ln w="76200">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000" b="1" dirty="0" smtClean="0">
                <a:solidFill>
                  <a:schemeClr val="accent1">
                    <a:lumMod val="25000"/>
                  </a:schemeClr>
                </a:solidFill>
              </a:rPr>
              <a:t>¿Cómo se enfrentan la narración mítica y la verdad del creyente?</a:t>
            </a:r>
            <a:endParaRPr lang="es-MX" sz="6000" b="1" dirty="0">
              <a:solidFill>
                <a:schemeClr val="accent1">
                  <a:lumMod val="25000"/>
                </a:schemeClr>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2910" y="857232"/>
            <a:ext cx="7858180" cy="20002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dirty="0" smtClean="0">
                <a:solidFill>
                  <a:schemeClr val="accent1">
                    <a:lumMod val="25000"/>
                  </a:schemeClr>
                </a:solidFill>
              </a:rPr>
              <a:t>El mito, junto con algunas otras formas de expresión, es un sistema privilegiado de saber, precisamente porque entre sus funciones está corroborar la percepción y la acción cotidianas</a:t>
            </a:r>
            <a:endParaRPr lang="es-MX" sz="2400" dirty="0"/>
          </a:p>
        </p:txBody>
      </p:sp>
      <p:sp>
        <p:nvSpPr>
          <p:cNvPr id="3" name="2 Rectángulo"/>
          <p:cNvSpPr/>
          <p:nvPr/>
        </p:nvSpPr>
        <p:spPr>
          <a:xfrm>
            <a:off x="642910" y="3588976"/>
            <a:ext cx="7858180" cy="20002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dirty="0" smtClean="0">
                <a:solidFill>
                  <a:schemeClr val="accent1">
                    <a:lumMod val="25000"/>
                  </a:schemeClr>
                </a:solidFill>
              </a:rPr>
              <a:t>Sin embargo, no devela secretos. Afirma un saber ya existente, y lo hace en la mayor parte de las ocasiones por la vía estética, inconsciente</a:t>
            </a:r>
            <a:endParaRPr lang="es-MX" sz="2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4"/>
          <p:cNvSpPr>
            <a:spLocks noChangeShapeType="1"/>
          </p:cNvSpPr>
          <p:nvPr/>
        </p:nvSpPr>
        <p:spPr bwMode="auto">
          <a:xfrm>
            <a:off x="1403648" y="1052737"/>
            <a:ext cx="0" cy="4752528"/>
          </a:xfrm>
          <a:prstGeom prst="line">
            <a:avLst/>
          </a:prstGeom>
          <a:noFill/>
          <a:ln w="76200" cmpd="tri">
            <a:solidFill>
              <a:schemeClr val="accent1">
                <a:lumMod val="25000"/>
              </a:schemeClr>
            </a:solidFill>
            <a:round/>
            <a:headEnd/>
            <a:tailEnd/>
          </a:ln>
        </p:spPr>
        <p:txBody>
          <a:bodyPr/>
          <a:lstStyle/>
          <a:p>
            <a:endParaRPr lang="es-MX"/>
          </a:p>
        </p:txBody>
      </p:sp>
      <p:sp>
        <p:nvSpPr>
          <p:cNvPr id="20483" name="Line 5"/>
          <p:cNvSpPr>
            <a:spLocks noChangeShapeType="1"/>
          </p:cNvSpPr>
          <p:nvPr/>
        </p:nvSpPr>
        <p:spPr bwMode="auto">
          <a:xfrm flipV="1">
            <a:off x="1403647" y="1412774"/>
            <a:ext cx="6264697" cy="1"/>
          </a:xfrm>
          <a:prstGeom prst="line">
            <a:avLst/>
          </a:prstGeom>
          <a:noFill/>
          <a:ln w="76200" cmpd="tri">
            <a:solidFill>
              <a:schemeClr val="accent1">
                <a:lumMod val="25000"/>
              </a:schemeClr>
            </a:solidFill>
            <a:round/>
            <a:headEnd/>
            <a:tailEnd/>
          </a:ln>
        </p:spPr>
        <p:txBody>
          <a:bodyPr/>
          <a:lstStyle/>
          <a:p>
            <a:endParaRPr lang="es-MX"/>
          </a:p>
        </p:txBody>
      </p:sp>
      <p:sp>
        <p:nvSpPr>
          <p:cNvPr id="20484" name="Line 6"/>
          <p:cNvSpPr>
            <a:spLocks noChangeShapeType="1"/>
          </p:cNvSpPr>
          <p:nvPr/>
        </p:nvSpPr>
        <p:spPr bwMode="auto">
          <a:xfrm flipV="1">
            <a:off x="1403647" y="2132854"/>
            <a:ext cx="6264697" cy="72009"/>
          </a:xfrm>
          <a:prstGeom prst="line">
            <a:avLst/>
          </a:prstGeom>
          <a:noFill/>
          <a:ln w="76200" cmpd="tri">
            <a:solidFill>
              <a:schemeClr val="accent1">
                <a:lumMod val="25000"/>
              </a:schemeClr>
            </a:solidFill>
            <a:round/>
            <a:headEnd/>
            <a:tailEnd/>
          </a:ln>
        </p:spPr>
        <p:txBody>
          <a:bodyPr/>
          <a:lstStyle/>
          <a:p>
            <a:endParaRPr lang="es-MX"/>
          </a:p>
        </p:txBody>
      </p:sp>
      <p:sp>
        <p:nvSpPr>
          <p:cNvPr id="20485" name="Line 7"/>
          <p:cNvSpPr>
            <a:spLocks noChangeShapeType="1"/>
          </p:cNvSpPr>
          <p:nvPr/>
        </p:nvSpPr>
        <p:spPr bwMode="auto">
          <a:xfrm flipV="1">
            <a:off x="1403648" y="3140966"/>
            <a:ext cx="6264696" cy="1"/>
          </a:xfrm>
          <a:prstGeom prst="line">
            <a:avLst/>
          </a:prstGeom>
          <a:noFill/>
          <a:ln w="76200" cmpd="tri">
            <a:solidFill>
              <a:schemeClr val="accent1">
                <a:lumMod val="25000"/>
              </a:schemeClr>
            </a:solidFill>
            <a:round/>
            <a:headEnd/>
            <a:tailEnd/>
          </a:ln>
        </p:spPr>
        <p:txBody>
          <a:bodyPr/>
          <a:lstStyle/>
          <a:p>
            <a:endParaRPr lang="es-MX"/>
          </a:p>
        </p:txBody>
      </p:sp>
      <p:sp>
        <p:nvSpPr>
          <p:cNvPr id="20486" name="Line 8"/>
          <p:cNvSpPr>
            <a:spLocks noChangeShapeType="1"/>
          </p:cNvSpPr>
          <p:nvPr/>
        </p:nvSpPr>
        <p:spPr bwMode="auto">
          <a:xfrm flipV="1">
            <a:off x="1403649" y="4005064"/>
            <a:ext cx="6264696" cy="0"/>
          </a:xfrm>
          <a:prstGeom prst="line">
            <a:avLst/>
          </a:prstGeom>
          <a:noFill/>
          <a:ln w="76200" cmpd="tri">
            <a:solidFill>
              <a:schemeClr val="accent1">
                <a:lumMod val="25000"/>
              </a:schemeClr>
            </a:solidFill>
            <a:round/>
            <a:headEnd/>
            <a:tailEnd/>
          </a:ln>
        </p:spPr>
        <p:txBody>
          <a:bodyPr/>
          <a:lstStyle/>
          <a:p>
            <a:endParaRPr lang="es-MX"/>
          </a:p>
        </p:txBody>
      </p:sp>
      <p:sp>
        <p:nvSpPr>
          <p:cNvPr id="20487" name="Line 9"/>
          <p:cNvSpPr>
            <a:spLocks noChangeShapeType="1"/>
          </p:cNvSpPr>
          <p:nvPr/>
        </p:nvSpPr>
        <p:spPr bwMode="auto">
          <a:xfrm flipV="1">
            <a:off x="1403647" y="5013175"/>
            <a:ext cx="6264697" cy="1"/>
          </a:xfrm>
          <a:prstGeom prst="line">
            <a:avLst/>
          </a:prstGeom>
          <a:noFill/>
          <a:ln w="76200" cmpd="tri">
            <a:solidFill>
              <a:schemeClr val="accent1">
                <a:lumMod val="25000"/>
              </a:schemeClr>
            </a:solidFill>
            <a:round/>
            <a:headEnd/>
            <a:tailEnd/>
          </a:ln>
        </p:spPr>
        <p:txBody>
          <a:bodyPr/>
          <a:lstStyle/>
          <a:p>
            <a:endParaRPr lang="es-MX"/>
          </a:p>
        </p:txBody>
      </p:sp>
      <p:sp>
        <p:nvSpPr>
          <p:cNvPr id="20488" name="Text Box 10"/>
          <p:cNvSpPr txBox="1">
            <a:spLocks noChangeArrowheads="1"/>
          </p:cNvSpPr>
          <p:nvPr/>
        </p:nvSpPr>
        <p:spPr bwMode="auto">
          <a:xfrm>
            <a:off x="1643063" y="1516722"/>
            <a:ext cx="4413250" cy="400110"/>
          </a:xfrm>
          <a:prstGeom prst="rect">
            <a:avLst/>
          </a:prstGeom>
          <a:noFill/>
          <a:ln w="9525">
            <a:noFill/>
            <a:miter lim="800000"/>
            <a:headEnd/>
            <a:tailEnd/>
          </a:ln>
        </p:spPr>
        <p:txBody>
          <a:bodyPr>
            <a:spAutoFit/>
          </a:bodyPr>
          <a:lstStyle/>
          <a:p>
            <a:r>
              <a:rPr lang="es-MX" sz="2000" b="1" dirty="0">
                <a:solidFill>
                  <a:schemeClr val="accent1">
                    <a:lumMod val="25000"/>
                  </a:schemeClr>
                </a:solidFill>
              </a:rPr>
              <a:t>Creación del Sol y de la Luna</a:t>
            </a:r>
            <a:endParaRPr lang="es-ES" sz="2000" b="1" dirty="0">
              <a:solidFill>
                <a:schemeClr val="accent1">
                  <a:lumMod val="25000"/>
                </a:schemeClr>
              </a:solidFill>
            </a:endParaRPr>
          </a:p>
        </p:txBody>
      </p:sp>
      <p:sp>
        <p:nvSpPr>
          <p:cNvPr id="20489" name="Text Box 11"/>
          <p:cNvSpPr txBox="1">
            <a:spLocks noChangeArrowheads="1"/>
          </p:cNvSpPr>
          <p:nvPr/>
        </p:nvSpPr>
        <p:spPr bwMode="auto">
          <a:xfrm>
            <a:off x="1629638" y="2452826"/>
            <a:ext cx="5966698" cy="400110"/>
          </a:xfrm>
          <a:prstGeom prst="rect">
            <a:avLst/>
          </a:prstGeom>
          <a:noFill/>
          <a:ln w="9525">
            <a:noFill/>
            <a:miter lim="800000"/>
            <a:headEnd/>
            <a:tailEnd/>
          </a:ln>
        </p:spPr>
        <p:txBody>
          <a:bodyPr wrap="none">
            <a:spAutoFit/>
          </a:bodyPr>
          <a:lstStyle/>
          <a:p>
            <a:r>
              <a:rPr lang="es-MX" sz="2000" b="1" dirty="0">
                <a:solidFill>
                  <a:schemeClr val="accent1">
                    <a:lumMod val="25000"/>
                  </a:schemeClr>
                </a:solidFill>
              </a:rPr>
              <a:t>Establecimiento de los cuatro postes cósmicos</a:t>
            </a:r>
            <a:endParaRPr lang="es-ES" sz="2000" b="1" dirty="0">
              <a:solidFill>
                <a:schemeClr val="accent1">
                  <a:lumMod val="25000"/>
                </a:schemeClr>
              </a:solidFill>
            </a:endParaRPr>
          </a:p>
        </p:txBody>
      </p:sp>
      <p:sp>
        <p:nvSpPr>
          <p:cNvPr id="20490" name="Text Box 12"/>
          <p:cNvSpPr txBox="1">
            <a:spLocks noChangeArrowheads="1"/>
          </p:cNvSpPr>
          <p:nvPr/>
        </p:nvSpPr>
        <p:spPr bwMode="auto">
          <a:xfrm>
            <a:off x="1643063" y="3357563"/>
            <a:ext cx="3443571" cy="400110"/>
          </a:xfrm>
          <a:prstGeom prst="rect">
            <a:avLst/>
          </a:prstGeom>
          <a:noFill/>
          <a:ln w="9525">
            <a:noFill/>
            <a:miter lim="800000"/>
            <a:headEnd/>
            <a:tailEnd/>
          </a:ln>
        </p:spPr>
        <p:txBody>
          <a:bodyPr wrap="none">
            <a:spAutoFit/>
          </a:bodyPr>
          <a:lstStyle/>
          <a:p>
            <a:r>
              <a:rPr lang="es-MX" sz="2000" b="1" dirty="0">
                <a:solidFill>
                  <a:schemeClr val="accent1">
                    <a:lumMod val="25000"/>
                  </a:schemeClr>
                </a:solidFill>
              </a:rPr>
              <a:t>Inicio del ciclo calendárico</a:t>
            </a:r>
            <a:endParaRPr lang="es-ES" sz="2000" b="1" dirty="0">
              <a:solidFill>
                <a:schemeClr val="accent1">
                  <a:lumMod val="25000"/>
                </a:schemeClr>
              </a:solidFill>
            </a:endParaRPr>
          </a:p>
        </p:txBody>
      </p:sp>
      <p:sp>
        <p:nvSpPr>
          <p:cNvPr id="20491" name="Text Box 13"/>
          <p:cNvSpPr txBox="1">
            <a:spLocks noChangeArrowheads="1"/>
          </p:cNvSpPr>
          <p:nvPr/>
        </p:nvSpPr>
        <p:spPr bwMode="auto">
          <a:xfrm>
            <a:off x="1619672" y="4293096"/>
            <a:ext cx="3445174" cy="400110"/>
          </a:xfrm>
          <a:prstGeom prst="rect">
            <a:avLst/>
          </a:prstGeom>
          <a:noFill/>
          <a:ln w="9525">
            <a:noFill/>
            <a:miter lim="800000"/>
            <a:headEnd/>
            <a:tailEnd/>
          </a:ln>
        </p:spPr>
        <p:txBody>
          <a:bodyPr wrap="none">
            <a:spAutoFit/>
          </a:bodyPr>
          <a:lstStyle/>
          <a:p>
            <a:r>
              <a:rPr lang="es-MX" sz="2000" b="1" dirty="0">
                <a:solidFill>
                  <a:schemeClr val="accent1">
                    <a:lumMod val="25000"/>
                  </a:schemeClr>
                </a:solidFill>
              </a:rPr>
              <a:t>Creación de los armadillos</a:t>
            </a:r>
            <a:endParaRPr lang="es-ES" sz="2000" b="1" dirty="0">
              <a:solidFill>
                <a:schemeClr val="accent1">
                  <a:lumMod val="25000"/>
                </a:schemeClr>
              </a:solidFill>
            </a:endParaRPr>
          </a:p>
        </p:txBody>
      </p:sp>
      <p:sp>
        <p:nvSpPr>
          <p:cNvPr id="20492" name="Text Box 14"/>
          <p:cNvSpPr txBox="1">
            <a:spLocks noChangeArrowheads="1"/>
          </p:cNvSpPr>
          <p:nvPr/>
        </p:nvSpPr>
        <p:spPr bwMode="auto">
          <a:xfrm>
            <a:off x="1691680" y="5229200"/>
            <a:ext cx="583814" cy="400110"/>
          </a:xfrm>
          <a:prstGeom prst="rect">
            <a:avLst/>
          </a:prstGeom>
          <a:noFill/>
          <a:ln w="9525">
            <a:noFill/>
            <a:miter lim="800000"/>
            <a:headEnd/>
            <a:tailEnd/>
          </a:ln>
        </p:spPr>
        <p:txBody>
          <a:bodyPr wrap="none">
            <a:spAutoFit/>
          </a:bodyPr>
          <a:lstStyle/>
          <a:p>
            <a:r>
              <a:rPr lang="es-MX" sz="2000" b="1" dirty="0">
                <a:solidFill>
                  <a:schemeClr val="accent1">
                    <a:lumMod val="25000"/>
                  </a:schemeClr>
                </a:solidFill>
              </a:rPr>
              <a:t>&amp;c.</a:t>
            </a:r>
            <a:endParaRPr lang="es-ES" sz="2000" b="1" dirty="0">
              <a:solidFill>
                <a:schemeClr val="accent1">
                  <a:lumMod val="25000"/>
                </a:schemeClr>
              </a:solidFill>
            </a:endParaRPr>
          </a:p>
        </p:txBody>
      </p:sp>
      <p:sp>
        <p:nvSpPr>
          <p:cNvPr id="13" name="12 Rectángulo"/>
          <p:cNvSpPr/>
          <p:nvPr/>
        </p:nvSpPr>
        <p:spPr>
          <a:xfrm>
            <a:off x="899592" y="407517"/>
            <a:ext cx="6929437" cy="357187"/>
          </a:xfrm>
          <a:prstGeom prst="rect">
            <a:avLst/>
          </a:prstGeom>
          <a:solidFill>
            <a:schemeClr val="accent1">
              <a:lumMod val="50000"/>
            </a:schemeClr>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chemeClr val="bg1"/>
                </a:solidFill>
              </a:rPr>
              <a:t>AUTONOMÍA Y PARALELISMO DEL RELATO MÍTICO</a:t>
            </a:r>
            <a:endParaRPr lang="es-MX" dirty="0">
              <a:solidFill>
                <a:schemeClr val="bg1"/>
              </a:solidFill>
            </a:endParaRPr>
          </a:p>
        </p:txBody>
      </p:sp>
      <p:sp>
        <p:nvSpPr>
          <p:cNvPr id="14" name="13 Rectángulo"/>
          <p:cNvSpPr/>
          <p:nvPr/>
        </p:nvSpPr>
        <p:spPr>
          <a:xfrm>
            <a:off x="467544" y="1124744"/>
            <a:ext cx="792088" cy="460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2200" b="1" dirty="0" smtClean="0">
                <a:solidFill>
                  <a:schemeClr val="accent1">
                    <a:lumMod val="25000"/>
                  </a:schemeClr>
                </a:solidFill>
              </a:rPr>
              <a:t>Base de los relatos míticos como tiempo-espacio divino</a:t>
            </a:r>
            <a:endParaRPr lang="es-MX" sz="2200" b="1" dirty="0">
              <a:solidFill>
                <a:schemeClr val="accent1">
                  <a:lumMod val="25000"/>
                </a:schemeClr>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403350" y="620713"/>
            <a:ext cx="3889375" cy="3168650"/>
          </a:xfrm>
          <a:prstGeom prst="rect">
            <a:avLst/>
          </a:prstGeom>
          <a:solidFill>
            <a:schemeClr val="accent1"/>
          </a:solidFill>
          <a:ln w="28575">
            <a:solidFill>
              <a:schemeClr val="tx1"/>
            </a:solidFill>
            <a:miter lim="800000"/>
            <a:headEnd/>
            <a:tailEnd/>
          </a:ln>
        </p:spPr>
        <p:txBody>
          <a:bodyPr wrap="none" anchor="ctr"/>
          <a:lstStyle/>
          <a:p>
            <a:pPr algn="ctr"/>
            <a:r>
              <a:rPr lang="es-MX" sz="2400" b="1" dirty="0">
                <a:solidFill>
                  <a:schemeClr val="accent1">
                    <a:lumMod val="25000"/>
                  </a:schemeClr>
                </a:solidFill>
              </a:rPr>
              <a:t>Atributo de verdad</a:t>
            </a:r>
          </a:p>
          <a:p>
            <a:pPr algn="ctr"/>
            <a:r>
              <a:rPr lang="es-MX" sz="2400" b="1" dirty="0">
                <a:solidFill>
                  <a:schemeClr val="accent1">
                    <a:lumMod val="25000"/>
                  </a:schemeClr>
                </a:solidFill>
              </a:rPr>
              <a:t>Diversidad de versiones</a:t>
            </a:r>
          </a:p>
          <a:p>
            <a:pPr algn="ctr"/>
            <a:r>
              <a:rPr lang="es-MX" sz="2400" b="1" dirty="0">
                <a:solidFill>
                  <a:schemeClr val="accent1">
                    <a:lumMod val="25000"/>
                  </a:schemeClr>
                </a:solidFill>
              </a:rPr>
              <a:t>Equivalencias simbólicas</a:t>
            </a:r>
            <a:r>
              <a:rPr lang="es-ES" sz="2400" b="1" dirty="0">
                <a:solidFill>
                  <a:schemeClr val="accent1">
                    <a:lumMod val="25000"/>
                  </a:schemeClr>
                </a:solidFill>
              </a:rPr>
              <a:t> </a:t>
            </a:r>
          </a:p>
        </p:txBody>
      </p:sp>
      <p:sp>
        <p:nvSpPr>
          <p:cNvPr id="21507" name="AutoShape 3"/>
          <p:cNvSpPr>
            <a:spLocks noChangeArrowheads="1"/>
          </p:cNvSpPr>
          <p:nvPr/>
        </p:nvSpPr>
        <p:spPr bwMode="auto">
          <a:xfrm>
            <a:off x="755650" y="3429000"/>
            <a:ext cx="2735263" cy="2305050"/>
          </a:xfrm>
          <a:prstGeom prst="curvedRightArrow">
            <a:avLst>
              <a:gd name="adj1" fmla="val 20000"/>
              <a:gd name="adj2" fmla="val 40000"/>
              <a:gd name="adj3" fmla="val 39555"/>
            </a:avLst>
          </a:prstGeom>
          <a:solidFill>
            <a:schemeClr val="accent1"/>
          </a:solidFill>
          <a:ln w="28575">
            <a:solidFill>
              <a:schemeClr val="tx1"/>
            </a:solidFill>
            <a:miter lim="800000"/>
            <a:headEnd/>
            <a:tailEnd/>
          </a:ln>
        </p:spPr>
        <p:txBody>
          <a:bodyPr wrap="none" anchor="ctr"/>
          <a:lstStyle/>
          <a:p>
            <a:endParaRPr lang="es-MX"/>
          </a:p>
        </p:txBody>
      </p:sp>
      <p:sp>
        <p:nvSpPr>
          <p:cNvPr id="21508" name="Rectangle 4"/>
          <p:cNvSpPr>
            <a:spLocks noChangeArrowheads="1"/>
          </p:cNvSpPr>
          <p:nvPr/>
        </p:nvSpPr>
        <p:spPr bwMode="auto">
          <a:xfrm>
            <a:off x="3492500" y="2852738"/>
            <a:ext cx="4464050" cy="3744912"/>
          </a:xfrm>
          <a:prstGeom prst="rect">
            <a:avLst/>
          </a:prstGeom>
          <a:solidFill>
            <a:schemeClr val="accent1">
              <a:lumMod val="50000"/>
            </a:schemeClr>
          </a:solidFill>
          <a:ln w="28575">
            <a:solidFill>
              <a:schemeClr val="tx1"/>
            </a:solidFill>
            <a:miter lim="800000"/>
            <a:headEnd/>
            <a:tailEnd/>
          </a:ln>
        </p:spPr>
        <p:txBody>
          <a:bodyPr wrap="none" anchor="ctr"/>
          <a:lstStyle/>
          <a:p>
            <a:pPr algn="ctr"/>
            <a:r>
              <a:rPr lang="es-MX" sz="3200" b="1" dirty="0">
                <a:solidFill>
                  <a:schemeClr val="bg1"/>
                </a:solidFill>
              </a:rPr>
              <a:t>Traslación del valor</a:t>
            </a:r>
          </a:p>
          <a:p>
            <a:pPr algn="ctr"/>
            <a:r>
              <a:rPr lang="es-MX" sz="3200" b="1" dirty="0">
                <a:solidFill>
                  <a:schemeClr val="bg1"/>
                </a:solidFill>
              </a:rPr>
              <a:t> de verdad</a:t>
            </a:r>
          </a:p>
          <a:p>
            <a:pPr algn="ctr"/>
            <a:r>
              <a:rPr lang="es-MX" sz="3200" b="1" dirty="0">
                <a:solidFill>
                  <a:schemeClr val="bg1"/>
                </a:solidFill>
              </a:rPr>
              <a:t>a un trasfondo </a:t>
            </a:r>
          </a:p>
          <a:p>
            <a:pPr algn="ctr"/>
            <a:r>
              <a:rPr lang="es-MX" sz="3200" b="1" dirty="0">
                <a:solidFill>
                  <a:schemeClr val="bg1"/>
                </a:solidFill>
              </a:rPr>
              <a:t>de mayor</a:t>
            </a:r>
          </a:p>
          <a:p>
            <a:pPr algn="ctr"/>
            <a:r>
              <a:rPr lang="es-MX" sz="3200" b="1" dirty="0">
                <a:solidFill>
                  <a:schemeClr val="bg1"/>
                </a:solidFill>
              </a:rPr>
              <a:t>abstracción</a:t>
            </a:r>
            <a:r>
              <a:rPr lang="es-ES" sz="3200" dirty="0">
                <a:solidFill>
                  <a:schemeClr val="bg1"/>
                </a:solidFill>
              </a:rPr>
              <a:t>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403350" y="620713"/>
            <a:ext cx="3889375" cy="3168650"/>
          </a:xfrm>
          <a:prstGeom prst="rect">
            <a:avLst/>
          </a:prstGeom>
          <a:solidFill>
            <a:schemeClr val="accent1">
              <a:lumMod val="50000"/>
            </a:schemeClr>
          </a:solidFill>
          <a:ln w="28575">
            <a:solidFill>
              <a:schemeClr val="tx1"/>
            </a:solidFill>
            <a:miter lim="800000"/>
            <a:headEnd/>
            <a:tailEnd/>
          </a:ln>
        </p:spPr>
        <p:txBody>
          <a:bodyPr wrap="none" anchor="ctr"/>
          <a:lstStyle/>
          <a:p>
            <a:pPr algn="ctr"/>
            <a:r>
              <a:rPr lang="es-MX" sz="2000" b="1" dirty="0">
                <a:solidFill>
                  <a:schemeClr val="bg1"/>
                </a:solidFill>
              </a:rPr>
              <a:t>Autonomía de las aventuras</a:t>
            </a:r>
          </a:p>
          <a:p>
            <a:pPr algn="ctr"/>
            <a:r>
              <a:rPr lang="es-MX" sz="2000" b="1" dirty="0">
                <a:solidFill>
                  <a:schemeClr val="bg1"/>
                </a:solidFill>
              </a:rPr>
              <a:t>Desarrollo paralelo de </a:t>
            </a:r>
          </a:p>
          <a:p>
            <a:pPr algn="ctr"/>
            <a:r>
              <a:rPr lang="es-MX" sz="2000" b="1" dirty="0">
                <a:solidFill>
                  <a:schemeClr val="bg1"/>
                </a:solidFill>
              </a:rPr>
              <a:t>las aventuras</a:t>
            </a:r>
          </a:p>
          <a:p>
            <a:pPr algn="ctr"/>
            <a:r>
              <a:rPr lang="es-MX" sz="2000" b="1" dirty="0">
                <a:solidFill>
                  <a:schemeClr val="bg1"/>
                </a:solidFill>
              </a:rPr>
              <a:t>Contexto común</a:t>
            </a:r>
            <a:r>
              <a:rPr lang="es-ES" dirty="0"/>
              <a:t> </a:t>
            </a:r>
          </a:p>
        </p:txBody>
      </p:sp>
      <p:sp>
        <p:nvSpPr>
          <p:cNvPr id="22531" name="AutoShape 3"/>
          <p:cNvSpPr>
            <a:spLocks noChangeArrowheads="1"/>
          </p:cNvSpPr>
          <p:nvPr/>
        </p:nvSpPr>
        <p:spPr bwMode="auto">
          <a:xfrm>
            <a:off x="755650" y="3429000"/>
            <a:ext cx="2735263" cy="2305050"/>
          </a:xfrm>
          <a:prstGeom prst="curvedRightArrow">
            <a:avLst>
              <a:gd name="adj1" fmla="val 20000"/>
              <a:gd name="adj2" fmla="val 40000"/>
              <a:gd name="adj3" fmla="val 39555"/>
            </a:avLst>
          </a:prstGeom>
          <a:solidFill>
            <a:schemeClr val="accent1"/>
          </a:solidFill>
          <a:ln w="28575">
            <a:solidFill>
              <a:schemeClr val="tx1"/>
            </a:solidFill>
            <a:miter lim="800000"/>
            <a:headEnd/>
            <a:tailEnd/>
          </a:ln>
        </p:spPr>
        <p:txBody>
          <a:bodyPr wrap="none" anchor="ctr"/>
          <a:lstStyle/>
          <a:p>
            <a:endParaRPr lang="es-MX"/>
          </a:p>
        </p:txBody>
      </p:sp>
      <p:sp>
        <p:nvSpPr>
          <p:cNvPr id="22532" name="Rectangle 4"/>
          <p:cNvSpPr>
            <a:spLocks noChangeArrowheads="1"/>
          </p:cNvSpPr>
          <p:nvPr/>
        </p:nvSpPr>
        <p:spPr bwMode="auto">
          <a:xfrm>
            <a:off x="3492500" y="2852738"/>
            <a:ext cx="4535488" cy="3744912"/>
          </a:xfrm>
          <a:prstGeom prst="rect">
            <a:avLst/>
          </a:prstGeom>
          <a:solidFill>
            <a:schemeClr val="accent1"/>
          </a:solidFill>
          <a:ln w="28575">
            <a:solidFill>
              <a:schemeClr val="tx1"/>
            </a:solidFill>
            <a:miter lim="800000"/>
            <a:headEnd/>
            <a:tailEnd/>
          </a:ln>
        </p:spPr>
        <p:txBody>
          <a:bodyPr wrap="none" anchor="ctr"/>
          <a:lstStyle/>
          <a:p>
            <a:pPr algn="ctr"/>
            <a:r>
              <a:rPr lang="es-MX" sz="3200" b="1" dirty="0">
                <a:solidFill>
                  <a:schemeClr val="accent1">
                    <a:lumMod val="25000"/>
                  </a:schemeClr>
                </a:solidFill>
              </a:rPr>
              <a:t>Creencia en</a:t>
            </a:r>
          </a:p>
          <a:p>
            <a:pPr algn="ctr"/>
            <a:r>
              <a:rPr lang="es-MX" sz="3200" b="1" dirty="0">
                <a:solidFill>
                  <a:schemeClr val="accent1">
                    <a:lumMod val="25000"/>
                  </a:schemeClr>
                </a:solidFill>
              </a:rPr>
              <a:t>procesos creativos</a:t>
            </a:r>
            <a:r>
              <a:rPr lang="es-ES" dirty="0">
                <a:solidFill>
                  <a:schemeClr val="accent1">
                    <a:lumMod val="25000"/>
                  </a:schemeClr>
                </a:solidFill>
              </a:rPr>
              <a:t>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75656" y="2060848"/>
            <a:ext cx="7056784" cy="4392488"/>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b="1" dirty="0" smtClean="0">
                <a:solidFill>
                  <a:schemeClr val="accent1">
                    <a:lumMod val="25000"/>
                  </a:schemeClr>
                </a:solidFill>
              </a:rPr>
              <a:t>¡MUCHAS GRACIAS!</a:t>
            </a:r>
            <a:endParaRPr lang="es-MX" sz="4000" b="1" dirty="0">
              <a:solidFill>
                <a:schemeClr val="accent1">
                  <a:lumMod val="2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404664"/>
            <a:ext cx="856895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accent1">
                    <a:lumMod val="50000"/>
                  </a:schemeClr>
                </a:solidFill>
              </a:rPr>
              <a:t>MOTIVACIONES POSIBLES PARA LA FORMACIÓN DEL CRITERIO CLASIFICATORIO</a:t>
            </a:r>
            <a:endParaRPr lang="es-MX" b="1" dirty="0">
              <a:solidFill>
                <a:schemeClr val="accent1">
                  <a:lumMod val="50000"/>
                </a:schemeClr>
              </a:solidFill>
            </a:endParaRPr>
          </a:p>
        </p:txBody>
      </p:sp>
      <p:sp>
        <p:nvSpPr>
          <p:cNvPr id="4" name="3 Rectángulo redondeado"/>
          <p:cNvSpPr/>
          <p:nvPr/>
        </p:nvSpPr>
        <p:spPr>
          <a:xfrm>
            <a:off x="395536" y="1700808"/>
            <a:ext cx="2520280" cy="1296144"/>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CLASIFICACIÓN PARTICULAR DE LA PRODUCCIÓN LITERARIA</a:t>
            </a:r>
            <a:endParaRPr lang="es-MX" b="1" dirty="0">
              <a:solidFill>
                <a:schemeClr val="tx1"/>
              </a:solidFill>
            </a:endParaRPr>
          </a:p>
        </p:txBody>
      </p:sp>
      <p:sp>
        <p:nvSpPr>
          <p:cNvPr id="5" name="4 Rectángulo redondeado"/>
          <p:cNvSpPr/>
          <p:nvPr/>
        </p:nvSpPr>
        <p:spPr>
          <a:xfrm>
            <a:off x="323528" y="5229200"/>
            <a:ext cx="2520280" cy="1296144"/>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ESTUDIO TEÓRICO DE LOS GÉNEROS</a:t>
            </a:r>
            <a:endParaRPr lang="es-MX" b="1" dirty="0">
              <a:solidFill>
                <a:schemeClr val="tx1"/>
              </a:solidFill>
            </a:endParaRPr>
          </a:p>
        </p:txBody>
      </p:sp>
      <p:sp>
        <p:nvSpPr>
          <p:cNvPr id="6" name="5 Rectángulo redondeado"/>
          <p:cNvSpPr/>
          <p:nvPr/>
        </p:nvSpPr>
        <p:spPr>
          <a:xfrm>
            <a:off x="971600" y="3212976"/>
            <a:ext cx="2520280" cy="1296144"/>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MERA CURIOSIDAD CIENTÍFICA</a:t>
            </a:r>
            <a:endParaRPr lang="es-MX" b="1" dirty="0">
              <a:solidFill>
                <a:schemeClr val="tx1"/>
              </a:solidFill>
            </a:endParaRPr>
          </a:p>
        </p:txBody>
      </p:sp>
      <p:sp>
        <p:nvSpPr>
          <p:cNvPr id="7" name="6 Rectángulo redondeado"/>
          <p:cNvSpPr/>
          <p:nvPr/>
        </p:nvSpPr>
        <p:spPr>
          <a:xfrm>
            <a:off x="3203848" y="4797152"/>
            <a:ext cx="2520280" cy="1296144"/>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VÍA DE INSPIRACIÓN PARA PRODUCCIÓN LITERARIA PROPIA</a:t>
            </a:r>
            <a:endParaRPr lang="es-MX" b="1" dirty="0">
              <a:solidFill>
                <a:schemeClr val="tx1"/>
              </a:solidFill>
            </a:endParaRPr>
          </a:p>
        </p:txBody>
      </p:sp>
      <p:sp>
        <p:nvSpPr>
          <p:cNvPr id="8" name="7 Rectángulo redondeado"/>
          <p:cNvSpPr/>
          <p:nvPr/>
        </p:nvSpPr>
        <p:spPr>
          <a:xfrm>
            <a:off x="3203848" y="1340768"/>
            <a:ext cx="2520280" cy="1296144"/>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PRECISIÓN DE ELEMENTOS PARA EFECTOS COMPARATIVOS</a:t>
            </a:r>
            <a:endParaRPr lang="es-MX" b="1" dirty="0">
              <a:solidFill>
                <a:schemeClr val="tx1"/>
              </a:solidFill>
            </a:endParaRPr>
          </a:p>
        </p:txBody>
      </p:sp>
      <p:sp>
        <p:nvSpPr>
          <p:cNvPr id="9" name="8 Rectángulo redondeado"/>
          <p:cNvSpPr/>
          <p:nvPr/>
        </p:nvSpPr>
        <p:spPr>
          <a:xfrm>
            <a:off x="4716016" y="3068960"/>
            <a:ext cx="2520280" cy="1296144"/>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ESTUDIO DE UNA FORMA EXPRESIVA PRIVILEGIADA DE LA COSMOVISIÓN</a:t>
            </a:r>
            <a:endParaRPr lang="es-MX" b="1" dirty="0">
              <a:solidFill>
                <a:schemeClr val="tx1"/>
              </a:solidFill>
            </a:endParaRPr>
          </a:p>
        </p:txBody>
      </p:sp>
      <p:sp>
        <p:nvSpPr>
          <p:cNvPr id="10" name="9 Rectángulo redondeado"/>
          <p:cNvSpPr/>
          <p:nvPr/>
        </p:nvSpPr>
        <p:spPr>
          <a:xfrm>
            <a:off x="6084168" y="1484784"/>
            <a:ext cx="2520280" cy="1296144"/>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CLASIFICACIÓN UNIVERSAL DE LA PRODUCCIÓN LITERARIA</a:t>
            </a:r>
            <a:endParaRPr lang="es-MX" b="1" dirty="0">
              <a:solidFill>
                <a:schemeClr val="tx1"/>
              </a:solidFill>
            </a:endParaRPr>
          </a:p>
        </p:txBody>
      </p:sp>
      <p:sp>
        <p:nvSpPr>
          <p:cNvPr id="11" name="10 Rectángulo redondeado"/>
          <p:cNvSpPr/>
          <p:nvPr/>
        </p:nvSpPr>
        <p:spPr>
          <a:xfrm>
            <a:off x="6228184" y="4941168"/>
            <a:ext cx="2520280" cy="1296144"/>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solidFill>
                  <a:schemeClr val="tx1"/>
                </a:solidFill>
              </a:rPr>
              <a:t>&amp;c</a:t>
            </a:r>
            <a:endParaRPr lang="es-MX" sz="3200" b="1"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404664"/>
            <a:ext cx="856895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accent1">
                    <a:lumMod val="50000"/>
                  </a:schemeClr>
                </a:solidFill>
              </a:rPr>
              <a:t>MOTIVACIONES POSIBLES PARA LA FORMACIÓN DEL CRITERIO CLASIFICATORIO</a:t>
            </a:r>
            <a:endParaRPr lang="es-MX" b="1" dirty="0">
              <a:solidFill>
                <a:schemeClr val="accent1">
                  <a:lumMod val="50000"/>
                </a:schemeClr>
              </a:solidFill>
            </a:endParaRPr>
          </a:p>
        </p:txBody>
      </p:sp>
      <p:sp>
        <p:nvSpPr>
          <p:cNvPr id="4" name="3 Rectángulo redondeado"/>
          <p:cNvSpPr/>
          <p:nvPr/>
        </p:nvSpPr>
        <p:spPr>
          <a:xfrm>
            <a:off x="395536" y="1700808"/>
            <a:ext cx="2520280" cy="1296144"/>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CLASIFICACIÓN PARTICULAR DE LA PRODUCCIÓN LITERARIA</a:t>
            </a:r>
            <a:endParaRPr lang="es-MX" b="1" dirty="0">
              <a:solidFill>
                <a:schemeClr val="tx1"/>
              </a:solidFill>
            </a:endParaRPr>
          </a:p>
        </p:txBody>
      </p:sp>
      <p:sp>
        <p:nvSpPr>
          <p:cNvPr id="5" name="4 Rectángulo redondeado"/>
          <p:cNvSpPr/>
          <p:nvPr/>
        </p:nvSpPr>
        <p:spPr>
          <a:xfrm>
            <a:off x="323528" y="5229200"/>
            <a:ext cx="2520280" cy="1296144"/>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ESTUDIO TEÓRICO DE LOS GÉNEROS</a:t>
            </a:r>
            <a:endParaRPr lang="es-MX" b="1" dirty="0">
              <a:solidFill>
                <a:schemeClr val="tx1"/>
              </a:solidFill>
            </a:endParaRPr>
          </a:p>
        </p:txBody>
      </p:sp>
      <p:sp>
        <p:nvSpPr>
          <p:cNvPr id="6" name="5 Rectángulo redondeado"/>
          <p:cNvSpPr/>
          <p:nvPr/>
        </p:nvSpPr>
        <p:spPr>
          <a:xfrm>
            <a:off x="971600" y="3212976"/>
            <a:ext cx="2520280" cy="1296144"/>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MERA CURIOSIDAD CIENTÍFICA</a:t>
            </a:r>
            <a:endParaRPr lang="es-MX" b="1" dirty="0">
              <a:solidFill>
                <a:schemeClr val="tx1"/>
              </a:solidFill>
            </a:endParaRPr>
          </a:p>
        </p:txBody>
      </p:sp>
      <p:sp>
        <p:nvSpPr>
          <p:cNvPr id="7" name="6 Rectángulo redondeado"/>
          <p:cNvSpPr/>
          <p:nvPr/>
        </p:nvSpPr>
        <p:spPr>
          <a:xfrm>
            <a:off x="3203848" y="4797152"/>
            <a:ext cx="2520280" cy="1296144"/>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VÍA DE INSPIRACIÓN PARA PRODUCCIÓN LITERARIA PROPIA</a:t>
            </a:r>
            <a:endParaRPr lang="es-MX" b="1" dirty="0">
              <a:solidFill>
                <a:schemeClr val="tx1"/>
              </a:solidFill>
            </a:endParaRPr>
          </a:p>
        </p:txBody>
      </p:sp>
      <p:sp>
        <p:nvSpPr>
          <p:cNvPr id="8" name="7 Rectángulo redondeado"/>
          <p:cNvSpPr/>
          <p:nvPr/>
        </p:nvSpPr>
        <p:spPr>
          <a:xfrm>
            <a:off x="3203848" y="1340768"/>
            <a:ext cx="2520280" cy="1296144"/>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PRECISIÓN DE ELEMENTOS PARA EFECTOS COMPARATIVOS</a:t>
            </a:r>
            <a:endParaRPr lang="es-MX" b="1" dirty="0">
              <a:solidFill>
                <a:schemeClr val="tx1"/>
              </a:solidFill>
            </a:endParaRPr>
          </a:p>
        </p:txBody>
      </p:sp>
      <p:sp>
        <p:nvSpPr>
          <p:cNvPr id="9" name="8 Rectángulo redondeado"/>
          <p:cNvSpPr/>
          <p:nvPr/>
        </p:nvSpPr>
        <p:spPr>
          <a:xfrm>
            <a:off x="4716016" y="3068960"/>
            <a:ext cx="2520280" cy="1296144"/>
          </a:xfrm>
          <a:prstGeom prst="roundRect">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ESTUDIO DE UNA FORMA EXPRESIVA PRIVILEGIADA DE LA COSMOVISIÓN</a:t>
            </a:r>
            <a:endParaRPr lang="es-MX" b="1" dirty="0">
              <a:solidFill>
                <a:schemeClr val="tx1"/>
              </a:solidFill>
            </a:endParaRPr>
          </a:p>
        </p:txBody>
      </p:sp>
      <p:sp>
        <p:nvSpPr>
          <p:cNvPr id="10" name="9 Rectángulo redondeado"/>
          <p:cNvSpPr/>
          <p:nvPr/>
        </p:nvSpPr>
        <p:spPr>
          <a:xfrm>
            <a:off x="6084168" y="1484784"/>
            <a:ext cx="2520280" cy="1296144"/>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CLASIFICACIÓN UNIVERSAL DE LA PRODUCCIÓN LITERARIA</a:t>
            </a:r>
            <a:endParaRPr lang="es-MX" b="1" dirty="0">
              <a:solidFill>
                <a:schemeClr val="tx1"/>
              </a:solidFill>
            </a:endParaRPr>
          </a:p>
        </p:txBody>
      </p:sp>
      <p:sp>
        <p:nvSpPr>
          <p:cNvPr id="11" name="10 Rectángulo redondeado"/>
          <p:cNvSpPr/>
          <p:nvPr/>
        </p:nvSpPr>
        <p:spPr>
          <a:xfrm>
            <a:off x="6228184" y="4941168"/>
            <a:ext cx="2520280" cy="1296144"/>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solidFill>
                  <a:schemeClr val="tx1"/>
                </a:solidFill>
              </a:rPr>
              <a:t>&amp;c</a:t>
            </a:r>
            <a:endParaRPr lang="es-MX" sz="3200" b="1"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260648"/>
            <a:ext cx="8568952"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accent1">
                    <a:lumMod val="50000"/>
                  </a:schemeClr>
                </a:solidFill>
              </a:rPr>
              <a:t>ASPECTOS PRIMORDIALES QUE DEBERÁN SER TOMADOS EN CONSIDERACIÓN PARA FORMAR EL CRITERIO CLASIFICATORIO</a:t>
            </a:r>
            <a:endParaRPr lang="es-MX" b="1" dirty="0">
              <a:solidFill>
                <a:schemeClr val="accent1">
                  <a:lumMod val="50000"/>
                </a:schemeClr>
              </a:solidFill>
            </a:endParaRPr>
          </a:p>
        </p:txBody>
      </p:sp>
      <p:sp>
        <p:nvSpPr>
          <p:cNvPr id="3" name="2 Rectángulo"/>
          <p:cNvSpPr/>
          <p:nvPr/>
        </p:nvSpPr>
        <p:spPr>
          <a:xfrm>
            <a:off x="6804248" y="3501008"/>
            <a:ext cx="2016224" cy="504056"/>
          </a:xfrm>
          <a:prstGeom prst="rect">
            <a:avLst/>
          </a:prstGeom>
          <a:solidFill>
            <a:srgbClr val="FFE3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Geográficos</a:t>
            </a:r>
            <a:endParaRPr lang="es-MX" dirty="0">
              <a:solidFill>
                <a:schemeClr val="tx1"/>
              </a:solidFill>
            </a:endParaRPr>
          </a:p>
        </p:txBody>
      </p:sp>
      <p:sp>
        <p:nvSpPr>
          <p:cNvPr id="4" name="3 Rectángulo"/>
          <p:cNvSpPr/>
          <p:nvPr/>
        </p:nvSpPr>
        <p:spPr>
          <a:xfrm>
            <a:off x="1043608" y="1412776"/>
            <a:ext cx="2016224" cy="504056"/>
          </a:xfrm>
          <a:prstGeom prst="rect">
            <a:avLst/>
          </a:prstGeom>
          <a:solidFill>
            <a:srgbClr val="FFE3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Estéticos</a:t>
            </a:r>
            <a:endParaRPr lang="es-MX" dirty="0">
              <a:solidFill>
                <a:schemeClr val="tx1"/>
              </a:solidFill>
            </a:endParaRPr>
          </a:p>
        </p:txBody>
      </p:sp>
      <p:sp>
        <p:nvSpPr>
          <p:cNvPr id="5" name="4 Rectángulo"/>
          <p:cNvSpPr/>
          <p:nvPr/>
        </p:nvSpPr>
        <p:spPr>
          <a:xfrm>
            <a:off x="467544" y="2276872"/>
            <a:ext cx="2016224" cy="504056"/>
          </a:xfrm>
          <a:prstGeom prst="rect">
            <a:avLst/>
          </a:prstGeom>
          <a:solidFill>
            <a:srgbClr val="FFE3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Pedagógicos</a:t>
            </a:r>
            <a:endParaRPr lang="es-MX" dirty="0">
              <a:solidFill>
                <a:schemeClr val="tx1"/>
              </a:solidFill>
            </a:endParaRPr>
          </a:p>
        </p:txBody>
      </p:sp>
      <p:sp>
        <p:nvSpPr>
          <p:cNvPr id="6" name="5 Rectángulo"/>
          <p:cNvSpPr/>
          <p:nvPr/>
        </p:nvSpPr>
        <p:spPr>
          <a:xfrm>
            <a:off x="3563888" y="1484784"/>
            <a:ext cx="2016224" cy="504056"/>
          </a:xfrm>
          <a:prstGeom prst="rect">
            <a:avLst/>
          </a:prstGeom>
          <a:solidFill>
            <a:srgbClr val="FFE3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Estructurales</a:t>
            </a:r>
            <a:endParaRPr lang="es-MX" dirty="0">
              <a:solidFill>
                <a:schemeClr val="tx1"/>
              </a:solidFill>
            </a:endParaRPr>
          </a:p>
        </p:txBody>
      </p:sp>
      <p:sp>
        <p:nvSpPr>
          <p:cNvPr id="7" name="6 Rectángulo"/>
          <p:cNvSpPr/>
          <p:nvPr/>
        </p:nvSpPr>
        <p:spPr>
          <a:xfrm>
            <a:off x="323528" y="3068960"/>
            <a:ext cx="2016224" cy="504056"/>
          </a:xfrm>
          <a:prstGeom prst="rect">
            <a:avLst/>
          </a:prstGeom>
          <a:solidFill>
            <a:srgbClr val="FFE3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De área cultural</a:t>
            </a:r>
            <a:endParaRPr lang="es-MX" dirty="0">
              <a:solidFill>
                <a:schemeClr val="tx1"/>
              </a:solidFill>
            </a:endParaRPr>
          </a:p>
        </p:txBody>
      </p:sp>
      <p:sp>
        <p:nvSpPr>
          <p:cNvPr id="8" name="7 Rectángulo"/>
          <p:cNvSpPr/>
          <p:nvPr/>
        </p:nvSpPr>
        <p:spPr>
          <a:xfrm>
            <a:off x="3635896" y="3140968"/>
            <a:ext cx="2016224" cy="504056"/>
          </a:xfrm>
          <a:prstGeom prst="rect">
            <a:avLst/>
          </a:prstGeom>
          <a:solidFill>
            <a:srgbClr val="FFE3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Políticos</a:t>
            </a:r>
            <a:endParaRPr lang="es-MX" dirty="0">
              <a:solidFill>
                <a:schemeClr val="tx1"/>
              </a:solidFill>
            </a:endParaRPr>
          </a:p>
        </p:txBody>
      </p:sp>
      <p:sp>
        <p:nvSpPr>
          <p:cNvPr id="9" name="8 Rectángulo"/>
          <p:cNvSpPr/>
          <p:nvPr/>
        </p:nvSpPr>
        <p:spPr>
          <a:xfrm>
            <a:off x="683568" y="3861048"/>
            <a:ext cx="2016224" cy="504056"/>
          </a:xfrm>
          <a:prstGeom prst="rect">
            <a:avLst/>
          </a:prstGeom>
          <a:solidFill>
            <a:srgbClr val="FFE3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Comunicativos</a:t>
            </a:r>
            <a:endParaRPr lang="es-MX" dirty="0">
              <a:solidFill>
                <a:schemeClr val="tx1"/>
              </a:solidFill>
            </a:endParaRPr>
          </a:p>
        </p:txBody>
      </p:sp>
      <p:sp>
        <p:nvSpPr>
          <p:cNvPr id="10" name="9 Rectángulo"/>
          <p:cNvSpPr/>
          <p:nvPr/>
        </p:nvSpPr>
        <p:spPr>
          <a:xfrm>
            <a:off x="6156176" y="5157192"/>
            <a:ext cx="2016224" cy="504056"/>
          </a:xfrm>
          <a:prstGeom prst="rect">
            <a:avLst/>
          </a:prstGeom>
          <a:solidFill>
            <a:srgbClr val="FFE3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smtClean="0">
                <a:solidFill>
                  <a:schemeClr val="tx1"/>
                </a:solidFill>
              </a:rPr>
              <a:t>Creenciales</a:t>
            </a:r>
            <a:endParaRPr lang="es-MX" dirty="0">
              <a:solidFill>
                <a:schemeClr val="tx1"/>
              </a:solidFill>
            </a:endParaRPr>
          </a:p>
        </p:txBody>
      </p:sp>
      <p:sp>
        <p:nvSpPr>
          <p:cNvPr id="11" name="10 Rectángulo"/>
          <p:cNvSpPr/>
          <p:nvPr/>
        </p:nvSpPr>
        <p:spPr>
          <a:xfrm>
            <a:off x="3707904" y="3933056"/>
            <a:ext cx="2016224" cy="504056"/>
          </a:xfrm>
          <a:prstGeom prst="rect">
            <a:avLst/>
          </a:prstGeom>
          <a:solidFill>
            <a:srgbClr val="FFE3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Temporales</a:t>
            </a:r>
            <a:endParaRPr lang="es-MX" dirty="0">
              <a:solidFill>
                <a:schemeClr val="tx1"/>
              </a:solidFill>
            </a:endParaRPr>
          </a:p>
        </p:txBody>
      </p:sp>
      <p:sp>
        <p:nvSpPr>
          <p:cNvPr id="12" name="11 Rectángulo"/>
          <p:cNvSpPr/>
          <p:nvPr/>
        </p:nvSpPr>
        <p:spPr>
          <a:xfrm>
            <a:off x="3419872" y="2420888"/>
            <a:ext cx="2016224" cy="504056"/>
          </a:xfrm>
          <a:prstGeom prst="rect">
            <a:avLst/>
          </a:prstGeom>
          <a:solidFill>
            <a:srgbClr val="FFE3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Religiosos</a:t>
            </a:r>
            <a:endParaRPr lang="es-MX" dirty="0">
              <a:solidFill>
                <a:schemeClr val="tx1"/>
              </a:solidFill>
            </a:endParaRPr>
          </a:p>
        </p:txBody>
      </p:sp>
      <p:sp>
        <p:nvSpPr>
          <p:cNvPr id="13" name="12 Rectángulo"/>
          <p:cNvSpPr/>
          <p:nvPr/>
        </p:nvSpPr>
        <p:spPr>
          <a:xfrm>
            <a:off x="2915816" y="4653136"/>
            <a:ext cx="2016224" cy="504056"/>
          </a:xfrm>
          <a:prstGeom prst="rect">
            <a:avLst/>
          </a:prstGeom>
          <a:solidFill>
            <a:srgbClr val="FFE3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Étnicos</a:t>
            </a:r>
            <a:endParaRPr lang="es-MX" dirty="0">
              <a:solidFill>
                <a:schemeClr val="tx1"/>
              </a:solidFill>
            </a:endParaRPr>
          </a:p>
        </p:txBody>
      </p:sp>
      <p:sp>
        <p:nvSpPr>
          <p:cNvPr id="14" name="13 Rectángulo"/>
          <p:cNvSpPr/>
          <p:nvPr/>
        </p:nvSpPr>
        <p:spPr>
          <a:xfrm>
            <a:off x="251520" y="4725144"/>
            <a:ext cx="2016224" cy="504056"/>
          </a:xfrm>
          <a:prstGeom prst="rect">
            <a:avLst/>
          </a:prstGeom>
          <a:solidFill>
            <a:srgbClr val="FFE3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Políticos</a:t>
            </a:r>
            <a:endParaRPr lang="es-MX" dirty="0">
              <a:solidFill>
                <a:schemeClr val="tx1"/>
              </a:solidFill>
            </a:endParaRPr>
          </a:p>
        </p:txBody>
      </p:sp>
      <p:sp>
        <p:nvSpPr>
          <p:cNvPr id="15" name="14 Rectángulo"/>
          <p:cNvSpPr/>
          <p:nvPr/>
        </p:nvSpPr>
        <p:spPr>
          <a:xfrm>
            <a:off x="3635896" y="5445224"/>
            <a:ext cx="2016224" cy="504056"/>
          </a:xfrm>
          <a:prstGeom prst="rect">
            <a:avLst/>
          </a:prstGeom>
          <a:solidFill>
            <a:srgbClr val="FFE3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Cosmológicos</a:t>
            </a:r>
            <a:endParaRPr lang="es-MX" dirty="0">
              <a:solidFill>
                <a:schemeClr val="tx1"/>
              </a:solidFill>
            </a:endParaRPr>
          </a:p>
        </p:txBody>
      </p:sp>
      <p:sp>
        <p:nvSpPr>
          <p:cNvPr id="16" name="15 Rectángulo"/>
          <p:cNvSpPr/>
          <p:nvPr/>
        </p:nvSpPr>
        <p:spPr>
          <a:xfrm>
            <a:off x="1331640" y="5517232"/>
            <a:ext cx="2016224" cy="504056"/>
          </a:xfrm>
          <a:prstGeom prst="rect">
            <a:avLst/>
          </a:prstGeom>
          <a:solidFill>
            <a:srgbClr val="FFE3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Históricos</a:t>
            </a:r>
            <a:endParaRPr lang="es-MX" dirty="0">
              <a:solidFill>
                <a:schemeClr val="tx1"/>
              </a:solidFill>
            </a:endParaRPr>
          </a:p>
        </p:txBody>
      </p:sp>
      <p:sp>
        <p:nvSpPr>
          <p:cNvPr id="17" name="16 Rectángulo"/>
          <p:cNvSpPr/>
          <p:nvPr/>
        </p:nvSpPr>
        <p:spPr>
          <a:xfrm>
            <a:off x="6372200" y="4293096"/>
            <a:ext cx="2016224" cy="504056"/>
          </a:xfrm>
          <a:prstGeom prst="rect">
            <a:avLst/>
          </a:prstGeom>
          <a:solidFill>
            <a:srgbClr val="FFE3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Estilísticos</a:t>
            </a:r>
            <a:endParaRPr lang="es-MX" dirty="0">
              <a:solidFill>
                <a:schemeClr val="tx1"/>
              </a:solidFill>
            </a:endParaRPr>
          </a:p>
        </p:txBody>
      </p:sp>
      <p:sp>
        <p:nvSpPr>
          <p:cNvPr id="18" name="17 Rectángulo"/>
          <p:cNvSpPr/>
          <p:nvPr/>
        </p:nvSpPr>
        <p:spPr>
          <a:xfrm>
            <a:off x="6084168" y="2492896"/>
            <a:ext cx="2016224" cy="504056"/>
          </a:xfrm>
          <a:prstGeom prst="rect">
            <a:avLst/>
          </a:prstGeom>
          <a:solidFill>
            <a:srgbClr val="FFE3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Lógicos</a:t>
            </a:r>
            <a:endParaRPr lang="es-MX" dirty="0">
              <a:solidFill>
                <a:schemeClr val="tx1"/>
              </a:solidFill>
            </a:endParaRPr>
          </a:p>
        </p:txBody>
      </p:sp>
      <p:sp>
        <p:nvSpPr>
          <p:cNvPr id="19" name="18 Rectángulo"/>
          <p:cNvSpPr/>
          <p:nvPr/>
        </p:nvSpPr>
        <p:spPr>
          <a:xfrm>
            <a:off x="6228184" y="5949280"/>
            <a:ext cx="2016224" cy="504056"/>
          </a:xfrm>
          <a:prstGeom prst="rect">
            <a:avLst/>
          </a:prstGeom>
          <a:solidFill>
            <a:srgbClr val="FFE3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&amp;c</a:t>
            </a:r>
            <a:endParaRPr lang="es-MX" dirty="0">
              <a:solidFill>
                <a:schemeClr val="tx1"/>
              </a:solidFill>
            </a:endParaRPr>
          </a:p>
        </p:txBody>
      </p:sp>
      <p:sp>
        <p:nvSpPr>
          <p:cNvPr id="20" name="19 Rectángulo"/>
          <p:cNvSpPr/>
          <p:nvPr/>
        </p:nvSpPr>
        <p:spPr>
          <a:xfrm>
            <a:off x="6228184" y="1556792"/>
            <a:ext cx="2016224" cy="504056"/>
          </a:xfrm>
          <a:prstGeom prst="rect">
            <a:avLst/>
          </a:prstGeom>
          <a:solidFill>
            <a:srgbClr val="FFE3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Sociales</a:t>
            </a:r>
            <a:endParaRPr lang="es-MX" dirty="0">
              <a:solidFill>
                <a:schemeClr val="tx1"/>
              </a:solidFill>
            </a:endParaRPr>
          </a:p>
        </p:txBody>
      </p:sp>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1982</TotalTime>
  <Words>2994</Words>
  <Application>Microsoft Office PowerPoint</Application>
  <PresentationFormat>Presentación en pantalla (4:3)</PresentationFormat>
  <Paragraphs>510</Paragraphs>
  <Slides>65</Slides>
  <Notes>0</Notes>
  <HiddenSlides>0</HiddenSlides>
  <MMClips>0</MMClips>
  <ScaleCrop>false</ScaleCrop>
  <HeadingPairs>
    <vt:vector size="4" baseType="variant">
      <vt:variant>
        <vt:lpstr>Tema</vt:lpstr>
      </vt:variant>
      <vt:variant>
        <vt:i4>1</vt:i4>
      </vt:variant>
      <vt:variant>
        <vt:lpstr>Títulos de diapositiva</vt:lpstr>
      </vt:variant>
      <vt:variant>
        <vt:i4>65</vt:i4>
      </vt:variant>
    </vt:vector>
  </HeadingPairs>
  <TitlesOfParts>
    <vt:vector size="66" baseType="lpstr">
      <vt:lpstr>Diseño predeterminado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MITO</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Leonardo</dc:creator>
  <cp:lastModifiedBy>Alfredo López Austin</cp:lastModifiedBy>
  <cp:revision>203</cp:revision>
  <dcterms:created xsi:type="dcterms:W3CDTF">2006-09-24T13:43:45Z</dcterms:created>
  <dcterms:modified xsi:type="dcterms:W3CDTF">2011-04-28T02:03:09Z</dcterms:modified>
</cp:coreProperties>
</file>